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3" d="100"/>
          <a:sy n="83" d="100"/>
        </p:scale>
        <p:origin x="2262" y="10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468697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94982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3264465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326697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3849546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1603199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3745770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81415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1885523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4239129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1CFD78-AA1C-4DBF-AD1D-212C5A137C8F}" type="datetimeFigureOut">
              <a:rPr kumimoji="1" lang="ja-JP" altLang="en-US" smtClean="0"/>
              <a:t>2020/5/19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2503278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D1CFD78-AA1C-4DBF-AD1D-212C5A137C8F}" type="datetimeFigureOut">
              <a:rPr kumimoji="1" lang="ja-JP" altLang="en-US" smtClean="0"/>
              <a:t>2020/5/19</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D57FC8B-454A-4759-9281-B2CA340DDBF8}" type="slidenum">
              <a:rPr kumimoji="1" lang="ja-JP" altLang="en-US" smtClean="0"/>
              <a:t>‹#›</a:t>
            </a:fld>
            <a:endParaRPr kumimoji="1" lang="ja-JP" altLang="en-US"/>
          </a:p>
        </p:txBody>
      </p:sp>
    </p:spTree>
    <p:extLst>
      <p:ext uri="{BB962C8B-B14F-4D97-AF65-F5344CB8AC3E}">
        <p14:creationId xmlns:p14="http://schemas.microsoft.com/office/powerpoint/2010/main" val="5976511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1799B28-3A71-45E4-8B87-690C51AA8010}"/>
              </a:ext>
            </a:extLst>
          </p:cNvPr>
          <p:cNvSpPr/>
          <p:nvPr/>
        </p:nvSpPr>
        <p:spPr>
          <a:xfrm>
            <a:off x="150470" y="499641"/>
            <a:ext cx="6585995" cy="4489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a:solidFill>
                  <a:schemeClr val="tx1"/>
                </a:solidFill>
              </a:rPr>
              <a:t>（６）個性的タイプ</a:t>
            </a:r>
            <a:endParaRPr kumimoji="1" lang="en-US" altLang="ja-JP">
              <a:solidFill>
                <a:schemeClr val="tx1"/>
              </a:solidFill>
              <a:latin typeface="メイリオ" panose="020B0604030504040204" pitchFamily="50" charset="-128"/>
              <a:ea typeface="メイリオ" panose="020B0604030504040204" pitchFamily="50" charset="-128"/>
            </a:endParaRPr>
          </a:p>
          <a:p>
            <a:endParaRPr kumimoji="1" lang="en-US" altLang="ja-JP">
              <a:solidFill>
                <a:schemeClr val="tx1"/>
              </a:solidFill>
              <a:latin typeface="メイリオ" panose="020B0604030504040204" pitchFamily="50" charset="-128"/>
              <a:ea typeface="メイリオ" panose="020B0604030504040204" pitchFamily="50" charset="-128"/>
            </a:endParaRPr>
          </a:p>
          <a:p>
            <a:r>
              <a:rPr kumimoji="1" lang="ja-JP" altLang="en-US" sz="1200">
                <a:solidFill>
                  <a:srgbClr val="002060"/>
                </a:solidFill>
                <a:latin typeface="メイリオ" panose="020B0604030504040204" pitchFamily="50" charset="-128"/>
                <a:ea typeface="メイリオ" panose="020B0604030504040204" pitchFamily="50" charset="-128"/>
              </a:rPr>
              <a:t>中庸指標は俯瞰できる考え方ができることが最終目的になります。</a:t>
            </a:r>
            <a:endParaRPr kumimoji="1" lang="en-US" altLang="ja-JP" sz="1200">
              <a:solidFill>
                <a:srgbClr val="002060"/>
              </a:solidFill>
              <a:latin typeface="メイリオ" panose="020B0604030504040204" pitchFamily="50" charset="-128"/>
              <a:ea typeface="メイリオ" panose="020B0604030504040204" pitchFamily="50" charset="-128"/>
            </a:endParaRPr>
          </a:p>
          <a:p>
            <a:endParaRPr lang="en-US" altLang="ja-JP" sz="1400">
              <a:solidFill>
                <a:srgbClr val="FF0000"/>
              </a:solidFill>
              <a:latin typeface="メイリオ" panose="020B0604030504040204" pitchFamily="50" charset="-128"/>
              <a:ea typeface="メイリオ" panose="020B0604030504040204" pitchFamily="50" charset="-128"/>
            </a:endParaRPr>
          </a:p>
          <a:p>
            <a:r>
              <a:rPr lang="ja-JP" altLang="en-US" sz="1400">
                <a:solidFill>
                  <a:srgbClr val="FF0000"/>
                </a:solidFill>
                <a:latin typeface="メイリオ" panose="020B0604030504040204" pitchFamily="50" charset="-128"/>
                <a:ea typeface="メイリオ" panose="020B0604030504040204" pitchFamily="50" charset="-128"/>
              </a:rPr>
              <a:t>①自我</a:t>
            </a:r>
            <a:r>
              <a:rPr lang="en-US" altLang="ja-JP" sz="1400">
                <a:solidFill>
                  <a:srgbClr val="FF0000"/>
                </a:solidFill>
                <a:latin typeface="メイリオ" panose="020B0604030504040204" pitchFamily="50" charset="-128"/>
                <a:ea typeface="メイリオ" panose="020B0604030504040204" pitchFamily="50" charset="-128"/>
              </a:rPr>
              <a:t>+</a:t>
            </a:r>
            <a:r>
              <a:rPr lang="ja-JP" altLang="en-US" sz="1400">
                <a:solidFill>
                  <a:srgbClr val="FF0000"/>
                </a:solidFill>
                <a:latin typeface="メイリオ" panose="020B0604030504040204" pitchFamily="50" charset="-128"/>
                <a:ea typeface="メイリオ" panose="020B0604030504040204" pitchFamily="50" charset="-128"/>
              </a:rPr>
              <a:t>理論</a:t>
            </a:r>
            <a:r>
              <a:rPr lang="en-US" altLang="ja-JP" sz="1400">
                <a:solidFill>
                  <a:srgbClr val="FF0000"/>
                </a:solidFill>
                <a:latin typeface="メイリオ" panose="020B0604030504040204" pitchFamily="50" charset="-128"/>
                <a:ea typeface="メイリオ" panose="020B0604030504040204" pitchFamily="50" charset="-128"/>
              </a:rPr>
              <a:t>+</a:t>
            </a:r>
            <a:r>
              <a:rPr lang="ja-JP" altLang="en-US" sz="1400">
                <a:solidFill>
                  <a:srgbClr val="FF0000"/>
                </a:solidFill>
                <a:latin typeface="メイリオ" panose="020B0604030504040204" pitchFamily="50" charset="-128"/>
                <a:ea typeface="メイリオ" panose="020B0604030504040204" pitchFamily="50" charset="-128"/>
              </a:rPr>
              <a:t>感情</a:t>
            </a:r>
            <a:r>
              <a:rPr lang="en-US" altLang="ja-JP" sz="1400">
                <a:solidFill>
                  <a:srgbClr val="FF0000"/>
                </a:solidFill>
                <a:latin typeface="メイリオ" panose="020B0604030504040204" pitchFamily="50" charset="-128"/>
                <a:ea typeface="メイリオ" panose="020B0604030504040204" pitchFamily="50" charset="-128"/>
              </a:rPr>
              <a:t>+</a:t>
            </a:r>
            <a:r>
              <a:rPr lang="ja-JP" altLang="en-US" sz="1400">
                <a:solidFill>
                  <a:srgbClr val="FF0000"/>
                </a:solidFill>
                <a:latin typeface="メイリオ" panose="020B0604030504040204" pitchFamily="50" charset="-128"/>
                <a:ea typeface="メイリオ" panose="020B0604030504040204" pitchFamily="50" charset="-128"/>
              </a:rPr>
              <a:t>強い</a:t>
            </a:r>
            <a:endParaRPr kumimoji="1" lang="en-US" altLang="ja-JP" sz="1400">
              <a:solidFill>
                <a:srgbClr val="FF0000"/>
              </a:solidFill>
              <a:latin typeface="メイリオ" panose="020B0604030504040204" pitchFamily="50" charset="-128"/>
              <a:ea typeface="メイリオ" panose="020B0604030504040204" pitchFamily="50" charset="-128"/>
            </a:endParaRPr>
          </a:p>
          <a:p>
            <a:endParaRPr kumimoji="1" lang="en-US" altLang="ja-JP" sz="1400">
              <a:solidFill>
                <a:srgbClr val="FF0000"/>
              </a:solidFill>
              <a:latin typeface="メイリオ" panose="020B0604030504040204" pitchFamily="50" charset="-128"/>
              <a:ea typeface="メイリオ" panose="020B0604030504040204" pitchFamily="50" charset="-128"/>
            </a:endParaRPr>
          </a:p>
          <a:p>
            <a:r>
              <a:rPr kumimoji="1" lang="ja-JP" altLang="en-US" sz="1200">
                <a:solidFill>
                  <a:schemeClr val="tx1"/>
                </a:solidFill>
                <a:latin typeface="メイリオ" panose="020B0604030504040204" pitchFamily="50" charset="-128"/>
                <a:ea typeface="メイリオ" panose="020B0604030504040204" pitchFamily="50" charset="-128"/>
              </a:rPr>
              <a:t>一言で言えばマニアック、マニヤ、好きなことを没頭してやることが好きで、芸術的センス、収集的センスに長けている。自分の思うようにいかない時はパニックを起こすこともあり、冷静さを持つことで対人関係とうまく言ことができる。コーディネーターより専門家気質があり、我慢強く、１つのものを作り上げればうまく行く。そして、思うようにいかない時は体を動かすようにするとより良いアイディアが浮かぶでしょう。</a:t>
            </a:r>
            <a:endParaRPr kumimoji="1" lang="en-US" altLang="ja-JP" sz="1200">
              <a:solidFill>
                <a:schemeClr val="tx1"/>
              </a:solidFill>
              <a:latin typeface="メイリオ" panose="020B0604030504040204" pitchFamily="50" charset="-128"/>
              <a:ea typeface="メイリオ" panose="020B0604030504040204" pitchFamily="50" charset="-128"/>
            </a:endParaRPr>
          </a:p>
          <a:p>
            <a:endParaRPr kumimoji="1" lang="en-US" altLang="ja-JP" sz="1200">
              <a:solidFill>
                <a:schemeClr val="tx1"/>
              </a:solidFill>
              <a:latin typeface="メイリオ" panose="020B0604030504040204" pitchFamily="50" charset="-128"/>
              <a:ea typeface="メイリオ" panose="020B0604030504040204" pitchFamily="50" charset="-128"/>
            </a:endParaRPr>
          </a:p>
          <a:p>
            <a:r>
              <a:rPr kumimoji="1" lang="ja-JP" altLang="en-US" sz="1200">
                <a:solidFill>
                  <a:schemeClr val="tx1"/>
                </a:solidFill>
                <a:latin typeface="メイリオ" panose="020B0604030504040204" pitchFamily="50" charset="-128"/>
                <a:ea typeface="メイリオ" panose="020B0604030504040204" pitchFamily="50" charset="-128"/>
              </a:rPr>
              <a:t>　組織にはあまり馴染まなく、単独で動くことが多いが協調性を意識することで才能を認められれば社会組織の一員として発揮するでしょう。</a:t>
            </a:r>
            <a:endParaRPr kumimoji="1" lang="en-US" altLang="ja-JP" sz="1200">
              <a:solidFill>
                <a:schemeClr val="tx1"/>
              </a:solidFill>
              <a:latin typeface="メイリオ" panose="020B0604030504040204" pitchFamily="50" charset="-128"/>
              <a:ea typeface="メイリオ" panose="020B0604030504040204" pitchFamily="50" charset="-128"/>
            </a:endParaRPr>
          </a:p>
          <a:p>
            <a:endParaRPr kumimoji="1" lang="en-US" altLang="ja-JP" sz="1200">
              <a:solidFill>
                <a:schemeClr val="tx1"/>
              </a:solidFill>
              <a:latin typeface="メイリオ" panose="020B0604030504040204" pitchFamily="50" charset="-128"/>
              <a:ea typeface="メイリオ" panose="020B0604030504040204" pitchFamily="50" charset="-128"/>
            </a:endParaRPr>
          </a:p>
          <a:p>
            <a:r>
              <a:rPr kumimoji="1" lang="ja-JP" altLang="en-US" sz="1200">
                <a:solidFill>
                  <a:schemeClr val="tx1"/>
                </a:solidFill>
                <a:latin typeface="メイリオ" panose="020B0604030504040204" pitchFamily="50" charset="-128"/>
                <a:ea typeface="メイリオ" panose="020B0604030504040204" pitchFamily="50" charset="-128"/>
              </a:rPr>
              <a:t>　とにかく変わっていると言われることに慣れてしまうと孤立し、自分の世界観を作ってしまい妄想もすることがあるので、無理やりではなく、人となるべ会う癖をつけてください。</a:t>
            </a:r>
            <a:endParaRPr kumimoji="1" lang="en-US" altLang="ja-JP" sz="1200">
              <a:solidFill>
                <a:schemeClr val="tx1"/>
              </a:solidFill>
              <a:latin typeface="メイリオ" panose="020B0604030504040204" pitchFamily="50" charset="-128"/>
              <a:ea typeface="メイリオ" panose="020B0604030504040204" pitchFamily="50" charset="-128"/>
            </a:endParaRPr>
          </a:p>
          <a:p>
            <a:r>
              <a:rPr kumimoji="1" lang="ja-JP" altLang="en-US" sz="1200">
                <a:solidFill>
                  <a:schemeClr val="tx1"/>
                </a:solidFill>
                <a:latin typeface="メイリオ" panose="020B0604030504040204" pitchFamily="50" charset="-128"/>
                <a:ea typeface="メイリオ" panose="020B0604030504040204" pitchFamily="50" charset="-128"/>
              </a:rPr>
              <a:t>　プライドを捨てバカになると面白い人間として認められ、本来のポテンシャル（才能）が開花する。それには深呼吸をし、マインドフルネスをすることをお勧めします。</a:t>
            </a:r>
            <a:endParaRPr kumimoji="1" lang="en-US" altLang="ja-JP" sz="1200">
              <a:solidFill>
                <a:schemeClr val="tx1"/>
              </a:solidFill>
              <a:latin typeface="メイリオ" panose="020B0604030504040204" pitchFamily="50" charset="-128"/>
              <a:ea typeface="メイリオ" panose="020B0604030504040204" pitchFamily="50" charset="-128"/>
            </a:endParaRPr>
          </a:p>
          <a:p>
            <a:endParaRPr kumimoji="1" lang="en-US" altLang="ja-JP" sz="1200">
              <a:solidFill>
                <a:schemeClr val="tx1"/>
              </a:solidFill>
              <a:latin typeface="メイリオ" panose="020B0604030504040204" pitchFamily="50" charset="-128"/>
              <a:ea typeface="メイリオ" panose="020B0604030504040204" pitchFamily="50" charset="-128"/>
            </a:endParaRPr>
          </a:p>
          <a:p>
            <a:r>
              <a:rPr kumimoji="1" lang="ja-JP" altLang="en-US" sz="1200">
                <a:solidFill>
                  <a:schemeClr val="accent6">
                    <a:lumMod val="50000"/>
                  </a:schemeClr>
                </a:solidFill>
                <a:latin typeface="メイリオ" panose="020B0604030504040204" pitchFamily="50" charset="-128"/>
                <a:ea typeface="メイリオ" panose="020B0604030504040204" pitchFamily="50" charset="-128"/>
              </a:rPr>
              <a:t>＃専門家＃集中力あり＃個性的＃ネガティブ＃嫉妬深い</a:t>
            </a:r>
          </a:p>
        </p:txBody>
      </p:sp>
      <p:sp>
        <p:nvSpPr>
          <p:cNvPr id="3" name="テキスト ボックス 2">
            <a:extLst>
              <a:ext uri="{FF2B5EF4-FFF2-40B4-BE49-F238E27FC236}">
                <a16:creationId xmlns:a16="http://schemas.microsoft.com/office/drawing/2014/main" id="{CF56472E-5321-4DDD-9966-1BF97DFA1260}"/>
              </a:ext>
            </a:extLst>
          </p:cNvPr>
          <p:cNvSpPr txBox="1"/>
          <p:nvPr/>
        </p:nvSpPr>
        <p:spPr>
          <a:xfrm>
            <a:off x="150470" y="7423228"/>
            <a:ext cx="6585995" cy="1569660"/>
          </a:xfrm>
          <a:prstGeom prst="rect">
            <a:avLst/>
          </a:prstGeom>
          <a:solidFill>
            <a:schemeClr val="accent5">
              <a:lumMod val="20000"/>
              <a:lumOff val="80000"/>
            </a:schemeClr>
          </a:solidFill>
          <a:ln w="28575">
            <a:solidFill>
              <a:srgbClr val="0070C0"/>
            </a:solidFill>
          </a:ln>
        </p:spPr>
        <p:txBody>
          <a:bodyPr wrap="square" rtlCol="0">
            <a:spAutoFit/>
          </a:bodyPr>
          <a:lstStyle/>
          <a:p>
            <a:r>
              <a:rPr kumimoji="1" lang="ja-JP" altLang="en-US" sz="1200" b="1">
                <a:latin typeface="メイリオ" panose="020B0604030504040204" pitchFamily="50" charset="-128"/>
                <a:ea typeface="メイリオ" panose="020B0604030504040204" pitchFamily="50" charset="-128"/>
              </a:rPr>
              <a:t>中庸的アプローチ（</a:t>
            </a:r>
            <a:r>
              <a:rPr kumimoji="1" lang="en-US" altLang="ja-JP" sz="1200" b="1">
                <a:latin typeface="メイリオ" panose="020B0604030504040204" pitchFamily="50" charset="-128"/>
                <a:ea typeface="メイリオ" panose="020B0604030504040204" pitchFamily="50" charset="-128"/>
              </a:rPr>
              <a:t>9</a:t>
            </a:r>
            <a:r>
              <a:rPr kumimoji="1" lang="ja-JP" altLang="en-US" sz="1200" b="1">
                <a:latin typeface="メイリオ" panose="020B0604030504040204" pitchFamily="50" charset="-128"/>
                <a:ea typeface="メイリオ" panose="020B0604030504040204" pitchFamily="50" charset="-128"/>
              </a:rPr>
              <a:t>タイプ共通）</a:t>
            </a:r>
            <a:endParaRPr kumimoji="1" lang="en-US" altLang="ja-JP" sz="1200" b="1">
              <a:latin typeface="メイリオ" panose="020B0604030504040204" pitchFamily="50" charset="-128"/>
              <a:ea typeface="メイリオ" panose="020B0604030504040204" pitchFamily="50" charset="-128"/>
            </a:endParaRPr>
          </a:p>
          <a:p>
            <a:r>
              <a:rPr kumimoji="1" lang="ja-JP" altLang="en-US" sz="1200">
                <a:latin typeface="メイリオ" panose="020B0604030504040204" pitchFamily="50" charset="-128"/>
                <a:ea typeface="メイリオ" panose="020B0604030504040204" pitchFamily="50" charset="-128"/>
              </a:rPr>
              <a:t>自我が強くなったら利他主義を、依存が強くなったら、自分を大切に、行動し過ぎたら、よく考え、考え過ぎたら行動する。感情的になり過ぎたら冷静に、合理的になり過ぎたら人間味あふれる素直な気持ちを表現する。人を思いやる心、見えない刀（魅力的プライド、捨てるプライド）を持ち、バランスの良い考え方を継続する。しかし、バランスばかり考え過ぎると、自分を見失うこともあるので、あなたはあなたらしく</a:t>
            </a:r>
            <a:r>
              <a:rPr kumimoji="1" lang="ja-JP" altLang="en-US" sz="1200" b="1">
                <a:latin typeface="メイリオ" panose="020B0604030504040204" pitchFamily="50" charset="-128"/>
                <a:ea typeface="メイリオ" panose="020B0604030504040204" pitchFamily="50" charset="-128"/>
              </a:rPr>
              <a:t>ありのままに</a:t>
            </a:r>
            <a:r>
              <a:rPr kumimoji="1" lang="ja-JP" altLang="en-US" sz="1200">
                <a:latin typeface="メイリオ" panose="020B0604030504040204" pitchFamily="50" charset="-128"/>
                <a:ea typeface="メイリオ" panose="020B0604030504040204" pitchFamily="50" charset="-128"/>
              </a:rPr>
              <a:t>生きることである。あなたを好きになる、嫌いなところもあなた自身です。そして他者を認め、俯瞰する思考を持ちましょう。なかなかできないかもしれません。だって人間だもん！</a:t>
            </a:r>
          </a:p>
        </p:txBody>
      </p:sp>
      <p:pic>
        <p:nvPicPr>
          <p:cNvPr id="7" name="図 6" descr="男, 鏡, 窓, 人 が含まれている画像&#10;&#10;自動的に生成された説明">
            <a:extLst>
              <a:ext uri="{FF2B5EF4-FFF2-40B4-BE49-F238E27FC236}">
                <a16:creationId xmlns:a16="http://schemas.microsoft.com/office/drawing/2014/main" id="{D1B1EBDC-A799-4534-AE8E-308F649CB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964" y="615389"/>
            <a:ext cx="1718841" cy="1145894"/>
          </a:xfrm>
          <a:prstGeom prst="rect">
            <a:avLst/>
          </a:prstGeom>
        </p:spPr>
      </p:pic>
    </p:spTree>
    <p:extLst>
      <p:ext uri="{BB962C8B-B14F-4D97-AF65-F5344CB8AC3E}">
        <p14:creationId xmlns:p14="http://schemas.microsoft.com/office/powerpoint/2010/main" val="274865739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1194</TotalTime>
  <Words>392</Words>
  <Application>Microsoft Office PowerPoint</Application>
  <PresentationFormat>画面に合わせる (4:3)</PresentationFormat>
  <Paragraphs>16</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メイリオ</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和人 相澤</dc:creator>
  <cp:lastModifiedBy>和人 相澤</cp:lastModifiedBy>
  <cp:revision>39</cp:revision>
  <dcterms:created xsi:type="dcterms:W3CDTF">2020-05-16T09:06:26Z</dcterms:created>
  <dcterms:modified xsi:type="dcterms:W3CDTF">2020-05-19T08:45:44Z</dcterms:modified>
</cp:coreProperties>
</file>