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83" d="100"/>
          <a:sy n="83" d="100"/>
        </p:scale>
        <p:origin x="2916" y="10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D1CFD78-AA1C-4DBF-AD1D-212C5A137C8F}" type="datetimeFigureOut">
              <a:rPr kumimoji="1" lang="ja-JP" altLang="en-US" smtClean="0"/>
              <a:t>2020/5/19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57FC8B-454A-4759-9281-B2CA340DDBF8}" type="slidenum">
              <a:rPr kumimoji="1" lang="ja-JP" altLang="en-US" smtClean="0"/>
              <a:t>‹#›</a:t>
            </a:fld>
            <a:endParaRPr kumimoji="1" lang="ja-JP" altLang="en-US"/>
          </a:p>
        </p:txBody>
      </p:sp>
    </p:spTree>
    <p:extLst>
      <p:ext uri="{BB962C8B-B14F-4D97-AF65-F5344CB8AC3E}">
        <p14:creationId xmlns:p14="http://schemas.microsoft.com/office/powerpoint/2010/main" val="468697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D1CFD78-AA1C-4DBF-AD1D-212C5A137C8F}" type="datetimeFigureOut">
              <a:rPr kumimoji="1" lang="ja-JP" altLang="en-US" smtClean="0"/>
              <a:t>2020/5/19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57FC8B-454A-4759-9281-B2CA340DDBF8}" type="slidenum">
              <a:rPr kumimoji="1" lang="ja-JP" altLang="en-US" smtClean="0"/>
              <a:t>‹#›</a:t>
            </a:fld>
            <a:endParaRPr kumimoji="1" lang="ja-JP" altLang="en-US"/>
          </a:p>
        </p:txBody>
      </p:sp>
    </p:spTree>
    <p:extLst>
      <p:ext uri="{BB962C8B-B14F-4D97-AF65-F5344CB8AC3E}">
        <p14:creationId xmlns:p14="http://schemas.microsoft.com/office/powerpoint/2010/main" val="949820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D1CFD78-AA1C-4DBF-AD1D-212C5A137C8F}" type="datetimeFigureOut">
              <a:rPr kumimoji="1" lang="ja-JP" altLang="en-US" smtClean="0"/>
              <a:t>2020/5/19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57FC8B-454A-4759-9281-B2CA340DDBF8}" type="slidenum">
              <a:rPr kumimoji="1" lang="ja-JP" altLang="en-US" smtClean="0"/>
              <a:t>‹#›</a:t>
            </a:fld>
            <a:endParaRPr kumimoji="1" lang="ja-JP" altLang="en-US"/>
          </a:p>
        </p:txBody>
      </p:sp>
    </p:spTree>
    <p:extLst>
      <p:ext uri="{BB962C8B-B14F-4D97-AF65-F5344CB8AC3E}">
        <p14:creationId xmlns:p14="http://schemas.microsoft.com/office/powerpoint/2010/main" val="3264465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D1CFD78-AA1C-4DBF-AD1D-212C5A137C8F}" type="datetimeFigureOut">
              <a:rPr kumimoji="1" lang="ja-JP" altLang="en-US" smtClean="0"/>
              <a:t>2020/5/19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57FC8B-454A-4759-9281-B2CA340DDBF8}" type="slidenum">
              <a:rPr kumimoji="1" lang="ja-JP" altLang="en-US" smtClean="0"/>
              <a:t>‹#›</a:t>
            </a:fld>
            <a:endParaRPr kumimoji="1" lang="ja-JP" altLang="en-US"/>
          </a:p>
        </p:txBody>
      </p:sp>
    </p:spTree>
    <p:extLst>
      <p:ext uri="{BB962C8B-B14F-4D97-AF65-F5344CB8AC3E}">
        <p14:creationId xmlns:p14="http://schemas.microsoft.com/office/powerpoint/2010/main" val="3266970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D1CFD78-AA1C-4DBF-AD1D-212C5A137C8F}" type="datetimeFigureOut">
              <a:rPr kumimoji="1" lang="ja-JP" altLang="en-US" smtClean="0"/>
              <a:t>2020/5/19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57FC8B-454A-4759-9281-B2CA340DDBF8}" type="slidenum">
              <a:rPr kumimoji="1" lang="ja-JP" altLang="en-US" smtClean="0"/>
              <a:t>‹#›</a:t>
            </a:fld>
            <a:endParaRPr kumimoji="1" lang="ja-JP" altLang="en-US"/>
          </a:p>
        </p:txBody>
      </p:sp>
    </p:spTree>
    <p:extLst>
      <p:ext uri="{BB962C8B-B14F-4D97-AF65-F5344CB8AC3E}">
        <p14:creationId xmlns:p14="http://schemas.microsoft.com/office/powerpoint/2010/main" val="3849546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D1CFD78-AA1C-4DBF-AD1D-212C5A137C8F}" type="datetimeFigureOut">
              <a:rPr kumimoji="1" lang="ja-JP" altLang="en-US" smtClean="0"/>
              <a:t>2020/5/19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57FC8B-454A-4759-9281-B2CA340DDBF8}" type="slidenum">
              <a:rPr kumimoji="1" lang="ja-JP" altLang="en-US" smtClean="0"/>
              <a:t>‹#›</a:t>
            </a:fld>
            <a:endParaRPr kumimoji="1" lang="ja-JP" altLang="en-US"/>
          </a:p>
        </p:txBody>
      </p:sp>
    </p:spTree>
    <p:extLst>
      <p:ext uri="{BB962C8B-B14F-4D97-AF65-F5344CB8AC3E}">
        <p14:creationId xmlns:p14="http://schemas.microsoft.com/office/powerpoint/2010/main" val="1603199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D1CFD78-AA1C-4DBF-AD1D-212C5A137C8F}" type="datetimeFigureOut">
              <a:rPr kumimoji="1" lang="ja-JP" altLang="en-US" smtClean="0"/>
              <a:t>2020/5/19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D57FC8B-454A-4759-9281-B2CA340DDBF8}" type="slidenum">
              <a:rPr kumimoji="1" lang="ja-JP" altLang="en-US" smtClean="0"/>
              <a:t>‹#›</a:t>
            </a:fld>
            <a:endParaRPr kumimoji="1" lang="ja-JP" altLang="en-US"/>
          </a:p>
        </p:txBody>
      </p:sp>
    </p:spTree>
    <p:extLst>
      <p:ext uri="{BB962C8B-B14F-4D97-AF65-F5344CB8AC3E}">
        <p14:creationId xmlns:p14="http://schemas.microsoft.com/office/powerpoint/2010/main" val="3745770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D1CFD78-AA1C-4DBF-AD1D-212C5A137C8F}" type="datetimeFigureOut">
              <a:rPr kumimoji="1" lang="ja-JP" altLang="en-US" smtClean="0"/>
              <a:t>2020/5/19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D57FC8B-454A-4759-9281-B2CA340DDBF8}" type="slidenum">
              <a:rPr kumimoji="1" lang="ja-JP" altLang="en-US" smtClean="0"/>
              <a:t>‹#›</a:t>
            </a:fld>
            <a:endParaRPr kumimoji="1" lang="ja-JP" altLang="en-US"/>
          </a:p>
        </p:txBody>
      </p:sp>
    </p:spTree>
    <p:extLst>
      <p:ext uri="{BB962C8B-B14F-4D97-AF65-F5344CB8AC3E}">
        <p14:creationId xmlns:p14="http://schemas.microsoft.com/office/powerpoint/2010/main" val="814157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1CFD78-AA1C-4DBF-AD1D-212C5A137C8F}" type="datetimeFigureOut">
              <a:rPr kumimoji="1" lang="ja-JP" altLang="en-US" smtClean="0"/>
              <a:t>2020/5/19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D57FC8B-454A-4759-9281-B2CA340DDBF8}" type="slidenum">
              <a:rPr kumimoji="1" lang="ja-JP" altLang="en-US" smtClean="0"/>
              <a:t>‹#›</a:t>
            </a:fld>
            <a:endParaRPr kumimoji="1" lang="ja-JP" altLang="en-US"/>
          </a:p>
        </p:txBody>
      </p:sp>
    </p:spTree>
    <p:extLst>
      <p:ext uri="{BB962C8B-B14F-4D97-AF65-F5344CB8AC3E}">
        <p14:creationId xmlns:p14="http://schemas.microsoft.com/office/powerpoint/2010/main" val="1885523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D1CFD78-AA1C-4DBF-AD1D-212C5A137C8F}" type="datetimeFigureOut">
              <a:rPr kumimoji="1" lang="ja-JP" altLang="en-US" smtClean="0"/>
              <a:t>2020/5/19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57FC8B-454A-4759-9281-B2CA340DDBF8}" type="slidenum">
              <a:rPr kumimoji="1" lang="ja-JP" altLang="en-US" smtClean="0"/>
              <a:t>‹#›</a:t>
            </a:fld>
            <a:endParaRPr kumimoji="1" lang="ja-JP" altLang="en-US"/>
          </a:p>
        </p:txBody>
      </p:sp>
    </p:spTree>
    <p:extLst>
      <p:ext uri="{BB962C8B-B14F-4D97-AF65-F5344CB8AC3E}">
        <p14:creationId xmlns:p14="http://schemas.microsoft.com/office/powerpoint/2010/main" val="4239129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D1CFD78-AA1C-4DBF-AD1D-212C5A137C8F}" type="datetimeFigureOut">
              <a:rPr kumimoji="1" lang="ja-JP" altLang="en-US" smtClean="0"/>
              <a:t>2020/5/19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57FC8B-454A-4759-9281-B2CA340DDBF8}" type="slidenum">
              <a:rPr kumimoji="1" lang="ja-JP" altLang="en-US" smtClean="0"/>
              <a:t>‹#›</a:t>
            </a:fld>
            <a:endParaRPr kumimoji="1" lang="ja-JP" altLang="en-US"/>
          </a:p>
        </p:txBody>
      </p:sp>
    </p:spTree>
    <p:extLst>
      <p:ext uri="{BB962C8B-B14F-4D97-AF65-F5344CB8AC3E}">
        <p14:creationId xmlns:p14="http://schemas.microsoft.com/office/powerpoint/2010/main" val="2503278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D1CFD78-AA1C-4DBF-AD1D-212C5A137C8F}" type="datetimeFigureOut">
              <a:rPr kumimoji="1" lang="ja-JP" altLang="en-US" smtClean="0"/>
              <a:t>2020/5/19</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6D57FC8B-454A-4759-9281-B2CA340DDBF8}" type="slidenum">
              <a:rPr kumimoji="1" lang="ja-JP" altLang="en-US" smtClean="0"/>
              <a:t>‹#›</a:t>
            </a:fld>
            <a:endParaRPr kumimoji="1" lang="ja-JP" altLang="en-US"/>
          </a:p>
        </p:txBody>
      </p:sp>
    </p:spTree>
    <p:extLst>
      <p:ext uri="{BB962C8B-B14F-4D97-AF65-F5344CB8AC3E}">
        <p14:creationId xmlns:p14="http://schemas.microsoft.com/office/powerpoint/2010/main" val="5976511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2AC20704-34EA-4DF0-987B-AD97547E11E4}"/>
              </a:ext>
            </a:extLst>
          </p:cNvPr>
          <p:cNvSpPr/>
          <p:nvPr/>
        </p:nvSpPr>
        <p:spPr>
          <a:xfrm>
            <a:off x="150471" y="156258"/>
            <a:ext cx="6597570" cy="88314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a:solidFill>
                  <a:schemeClr val="tx1"/>
                </a:solidFill>
                <a:latin typeface="メイリオ" panose="020B0604030504040204" pitchFamily="50" charset="-128"/>
                <a:ea typeface="メイリオ" panose="020B0604030504040204" pitchFamily="50" charset="-128"/>
              </a:rPr>
              <a:t>（１）中庸タイプ</a:t>
            </a:r>
            <a:endParaRPr kumimoji="1" lang="en-US" altLang="ja-JP">
              <a:solidFill>
                <a:schemeClr val="tx1"/>
              </a:solidFill>
              <a:latin typeface="メイリオ" panose="020B0604030504040204" pitchFamily="50" charset="-128"/>
              <a:ea typeface="メイリオ" panose="020B0604030504040204" pitchFamily="50" charset="-128"/>
            </a:endParaRPr>
          </a:p>
          <a:p>
            <a:r>
              <a:rPr kumimoji="1" lang="ja-JP" altLang="en-US" sz="1200">
                <a:solidFill>
                  <a:srgbClr val="002060"/>
                </a:solidFill>
                <a:latin typeface="メイリオ" panose="020B0604030504040204" pitchFamily="50" charset="-128"/>
                <a:ea typeface="メイリオ" panose="020B0604030504040204" pitchFamily="50" charset="-128"/>
              </a:rPr>
              <a:t>中庸指標は俯瞰できる考え方ができることが最終目的になります。</a:t>
            </a:r>
            <a:endParaRPr kumimoji="1" lang="en-US" altLang="ja-JP" sz="1200">
              <a:solidFill>
                <a:srgbClr val="002060"/>
              </a:solidFill>
              <a:latin typeface="メイリオ" panose="020B0604030504040204" pitchFamily="50" charset="-128"/>
              <a:ea typeface="メイリオ" panose="020B0604030504040204" pitchFamily="50" charset="-128"/>
            </a:endParaRPr>
          </a:p>
          <a:p>
            <a:endParaRPr kumimoji="1" lang="en-US" altLang="ja-JP" sz="1200">
              <a:solidFill>
                <a:schemeClr val="tx1"/>
              </a:solidFill>
              <a:latin typeface="メイリオ" panose="020B0604030504040204" pitchFamily="50" charset="-128"/>
              <a:ea typeface="メイリオ" panose="020B0604030504040204" pitchFamily="50" charset="-128"/>
            </a:endParaRPr>
          </a:p>
          <a:p>
            <a:r>
              <a:rPr lang="ja-JP" altLang="en-US" sz="1400">
                <a:solidFill>
                  <a:srgbClr val="FF0000"/>
                </a:solidFill>
                <a:latin typeface="メイリオ" panose="020B0604030504040204" pitchFamily="50" charset="-128"/>
                <a:ea typeface="メイリオ" panose="020B0604030504040204" pitchFamily="50" charset="-128"/>
              </a:rPr>
              <a:t>①自我</a:t>
            </a:r>
            <a:r>
              <a:rPr lang="en-US" altLang="ja-JP" sz="1400">
                <a:solidFill>
                  <a:srgbClr val="FF0000"/>
                </a:solidFill>
                <a:latin typeface="メイリオ" panose="020B0604030504040204" pitchFamily="50" charset="-128"/>
                <a:ea typeface="メイリオ" panose="020B0604030504040204" pitchFamily="50" charset="-128"/>
              </a:rPr>
              <a:t>+</a:t>
            </a:r>
            <a:r>
              <a:rPr lang="ja-JP" altLang="en-US" sz="1400">
                <a:solidFill>
                  <a:srgbClr val="FF0000"/>
                </a:solidFill>
                <a:latin typeface="メイリオ" panose="020B0604030504040204" pitchFamily="50" charset="-128"/>
                <a:ea typeface="メイリオ" panose="020B0604030504040204" pitchFamily="50" charset="-128"/>
              </a:rPr>
              <a:t>行動</a:t>
            </a:r>
            <a:r>
              <a:rPr lang="en-US" altLang="ja-JP" sz="1400">
                <a:solidFill>
                  <a:srgbClr val="FF0000"/>
                </a:solidFill>
                <a:latin typeface="メイリオ" panose="020B0604030504040204" pitchFamily="50" charset="-128"/>
                <a:ea typeface="メイリオ" panose="020B0604030504040204" pitchFamily="50" charset="-128"/>
              </a:rPr>
              <a:t>+</a:t>
            </a:r>
            <a:r>
              <a:rPr lang="ja-JP" altLang="en-US" sz="1400">
                <a:solidFill>
                  <a:srgbClr val="FF0000"/>
                </a:solidFill>
                <a:latin typeface="メイリオ" panose="020B0604030504040204" pitchFamily="50" charset="-128"/>
                <a:ea typeface="メイリオ" panose="020B0604030504040204" pitchFamily="50" charset="-128"/>
              </a:rPr>
              <a:t>理性</a:t>
            </a:r>
            <a:r>
              <a:rPr lang="en-US" altLang="ja-JP" sz="1400">
                <a:solidFill>
                  <a:srgbClr val="FF0000"/>
                </a:solidFill>
                <a:latin typeface="メイリオ" panose="020B0604030504040204" pitchFamily="50" charset="-128"/>
                <a:ea typeface="メイリオ" panose="020B0604030504040204" pitchFamily="50" charset="-128"/>
              </a:rPr>
              <a:t>+</a:t>
            </a:r>
            <a:r>
              <a:rPr lang="ja-JP" altLang="en-US" sz="1400">
                <a:solidFill>
                  <a:srgbClr val="FF0000"/>
                </a:solidFill>
                <a:latin typeface="メイリオ" panose="020B0604030504040204" pitchFamily="50" charset="-128"/>
                <a:ea typeface="メイリオ" panose="020B0604030504040204" pitchFamily="50" charset="-128"/>
              </a:rPr>
              <a:t>やさしい</a:t>
            </a:r>
            <a:endParaRPr kumimoji="1" lang="en-US" altLang="ja-JP" sz="1400">
              <a:solidFill>
                <a:srgbClr val="FF0000"/>
              </a:solidFill>
              <a:latin typeface="メイリオ" panose="020B0604030504040204" pitchFamily="50" charset="-128"/>
              <a:ea typeface="メイリオ" panose="020B0604030504040204" pitchFamily="50" charset="-128"/>
            </a:endParaRPr>
          </a:p>
          <a:p>
            <a:r>
              <a:rPr lang="ja-JP" altLang="en-US" sz="1400">
                <a:solidFill>
                  <a:srgbClr val="FF0000"/>
                </a:solidFill>
                <a:latin typeface="メイリオ" panose="020B0604030504040204" pitchFamily="50" charset="-128"/>
                <a:ea typeface="メイリオ" panose="020B0604030504040204" pitchFamily="50" charset="-128"/>
              </a:rPr>
              <a:t>②自我</a:t>
            </a:r>
            <a:r>
              <a:rPr lang="en-US" altLang="ja-JP" sz="1400">
                <a:solidFill>
                  <a:srgbClr val="FF0000"/>
                </a:solidFill>
                <a:latin typeface="メイリオ" panose="020B0604030504040204" pitchFamily="50" charset="-128"/>
                <a:ea typeface="メイリオ" panose="020B0604030504040204" pitchFamily="50" charset="-128"/>
              </a:rPr>
              <a:t>+</a:t>
            </a:r>
            <a:r>
              <a:rPr lang="ja-JP" altLang="en-US" sz="1400">
                <a:solidFill>
                  <a:srgbClr val="FF0000"/>
                </a:solidFill>
                <a:latin typeface="メイリオ" panose="020B0604030504040204" pitchFamily="50" charset="-128"/>
                <a:ea typeface="メイリオ" panose="020B0604030504040204" pitchFamily="50" charset="-128"/>
              </a:rPr>
              <a:t>理論</a:t>
            </a:r>
            <a:r>
              <a:rPr lang="en-US" altLang="ja-JP" sz="1400">
                <a:solidFill>
                  <a:srgbClr val="FF0000"/>
                </a:solidFill>
                <a:latin typeface="メイリオ" panose="020B0604030504040204" pitchFamily="50" charset="-128"/>
                <a:ea typeface="メイリオ" panose="020B0604030504040204" pitchFamily="50" charset="-128"/>
              </a:rPr>
              <a:t>+</a:t>
            </a:r>
            <a:r>
              <a:rPr lang="ja-JP" altLang="en-US" sz="1400">
                <a:solidFill>
                  <a:srgbClr val="FF0000"/>
                </a:solidFill>
                <a:latin typeface="メイリオ" panose="020B0604030504040204" pitchFamily="50" charset="-128"/>
                <a:ea typeface="メイリオ" panose="020B0604030504040204" pitchFamily="50" charset="-128"/>
              </a:rPr>
              <a:t>理性</a:t>
            </a:r>
            <a:r>
              <a:rPr lang="en-US" altLang="ja-JP" sz="1400">
                <a:solidFill>
                  <a:srgbClr val="FF0000"/>
                </a:solidFill>
                <a:latin typeface="メイリオ" panose="020B0604030504040204" pitchFamily="50" charset="-128"/>
                <a:ea typeface="メイリオ" panose="020B0604030504040204" pitchFamily="50" charset="-128"/>
              </a:rPr>
              <a:t>+</a:t>
            </a:r>
            <a:r>
              <a:rPr lang="ja-JP" altLang="en-US" sz="1400">
                <a:solidFill>
                  <a:srgbClr val="FF0000"/>
                </a:solidFill>
                <a:latin typeface="メイリオ" panose="020B0604030504040204" pitchFamily="50" charset="-128"/>
                <a:ea typeface="メイリオ" panose="020B0604030504040204" pitchFamily="50" charset="-128"/>
              </a:rPr>
              <a:t>やさしい</a:t>
            </a:r>
            <a:endParaRPr lang="en-US" altLang="ja-JP" sz="1400">
              <a:solidFill>
                <a:srgbClr val="FF0000"/>
              </a:solidFill>
              <a:latin typeface="メイリオ" panose="020B0604030504040204" pitchFamily="50" charset="-128"/>
              <a:ea typeface="メイリオ" panose="020B0604030504040204" pitchFamily="50" charset="-128"/>
            </a:endParaRPr>
          </a:p>
          <a:p>
            <a:r>
              <a:rPr lang="ja-JP" altLang="en-US" sz="1400">
                <a:solidFill>
                  <a:srgbClr val="FF0000"/>
                </a:solidFill>
                <a:latin typeface="メイリオ" panose="020B0604030504040204" pitchFamily="50" charset="-128"/>
                <a:ea typeface="メイリオ" panose="020B0604030504040204" pitchFamily="50" charset="-128"/>
              </a:rPr>
              <a:t>③依存</a:t>
            </a:r>
            <a:r>
              <a:rPr lang="en-US" altLang="ja-JP" sz="1400">
                <a:solidFill>
                  <a:srgbClr val="FF0000"/>
                </a:solidFill>
                <a:latin typeface="メイリオ" panose="020B0604030504040204" pitchFamily="50" charset="-128"/>
                <a:ea typeface="メイリオ" panose="020B0604030504040204" pitchFamily="50" charset="-128"/>
              </a:rPr>
              <a:t>+</a:t>
            </a:r>
            <a:r>
              <a:rPr lang="ja-JP" altLang="en-US" sz="1400">
                <a:solidFill>
                  <a:srgbClr val="FF0000"/>
                </a:solidFill>
                <a:latin typeface="メイリオ" panose="020B0604030504040204" pitchFamily="50" charset="-128"/>
                <a:ea typeface="メイリオ" panose="020B0604030504040204" pitchFamily="50" charset="-128"/>
              </a:rPr>
              <a:t>行動</a:t>
            </a:r>
            <a:r>
              <a:rPr lang="en-US" altLang="ja-JP" sz="1400">
                <a:solidFill>
                  <a:srgbClr val="FF0000"/>
                </a:solidFill>
                <a:latin typeface="メイリオ" panose="020B0604030504040204" pitchFamily="50" charset="-128"/>
                <a:ea typeface="メイリオ" panose="020B0604030504040204" pitchFamily="50" charset="-128"/>
              </a:rPr>
              <a:t>+</a:t>
            </a:r>
            <a:r>
              <a:rPr lang="ja-JP" altLang="en-US" sz="1400">
                <a:solidFill>
                  <a:srgbClr val="FF0000"/>
                </a:solidFill>
                <a:latin typeface="メイリオ" panose="020B0604030504040204" pitchFamily="50" charset="-128"/>
                <a:ea typeface="メイリオ" panose="020B0604030504040204" pitchFamily="50" charset="-128"/>
              </a:rPr>
              <a:t>理性</a:t>
            </a:r>
            <a:r>
              <a:rPr lang="en-US" altLang="ja-JP" sz="1400">
                <a:solidFill>
                  <a:srgbClr val="FF0000"/>
                </a:solidFill>
                <a:latin typeface="メイリオ" panose="020B0604030504040204" pitchFamily="50" charset="-128"/>
                <a:ea typeface="メイリオ" panose="020B0604030504040204" pitchFamily="50" charset="-128"/>
              </a:rPr>
              <a:t>+</a:t>
            </a:r>
            <a:r>
              <a:rPr lang="ja-JP" altLang="en-US" sz="1400">
                <a:solidFill>
                  <a:srgbClr val="FF0000"/>
                </a:solidFill>
                <a:latin typeface="メイリオ" panose="020B0604030504040204" pitchFamily="50" charset="-128"/>
                <a:ea typeface="メイリオ" panose="020B0604030504040204" pitchFamily="50" charset="-128"/>
              </a:rPr>
              <a:t>やさしい</a:t>
            </a:r>
            <a:endParaRPr lang="en-US" altLang="ja-JP" sz="1400">
              <a:solidFill>
                <a:srgbClr val="FF0000"/>
              </a:solidFill>
              <a:latin typeface="メイリオ" panose="020B0604030504040204" pitchFamily="50" charset="-128"/>
              <a:ea typeface="メイリオ" panose="020B0604030504040204" pitchFamily="50" charset="-128"/>
            </a:endParaRPr>
          </a:p>
          <a:p>
            <a:r>
              <a:rPr lang="ja-JP" altLang="en-US" sz="1400">
                <a:solidFill>
                  <a:srgbClr val="FF0000"/>
                </a:solidFill>
                <a:latin typeface="メイリオ" panose="020B0604030504040204" pitchFamily="50" charset="-128"/>
                <a:ea typeface="メイリオ" panose="020B0604030504040204" pitchFamily="50" charset="-128"/>
              </a:rPr>
              <a:t>④依存</a:t>
            </a:r>
            <a:r>
              <a:rPr lang="en-US" altLang="ja-JP" sz="1400">
                <a:solidFill>
                  <a:srgbClr val="FF0000"/>
                </a:solidFill>
                <a:latin typeface="メイリオ" panose="020B0604030504040204" pitchFamily="50" charset="-128"/>
                <a:ea typeface="メイリオ" panose="020B0604030504040204" pitchFamily="50" charset="-128"/>
              </a:rPr>
              <a:t>+</a:t>
            </a:r>
            <a:r>
              <a:rPr lang="ja-JP" altLang="en-US" sz="1400">
                <a:solidFill>
                  <a:srgbClr val="FF0000"/>
                </a:solidFill>
                <a:latin typeface="メイリオ" panose="020B0604030504040204" pitchFamily="50" charset="-128"/>
                <a:ea typeface="メイリオ" panose="020B0604030504040204" pitchFamily="50" charset="-128"/>
              </a:rPr>
              <a:t>理論</a:t>
            </a:r>
            <a:r>
              <a:rPr lang="en-US" altLang="ja-JP" sz="1400">
                <a:solidFill>
                  <a:srgbClr val="FF0000"/>
                </a:solidFill>
                <a:latin typeface="メイリオ" panose="020B0604030504040204" pitchFamily="50" charset="-128"/>
                <a:ea typeface="メイリオ" panose="020B0604030504040204" pitchFamily="50" charset="-128"/>
              </a:rPr>
              <a:t>+</a:t>
            </a:r>
            <a:r>
              <a:rPr lang="ja-JP" altLang="en-US" sz="1400">
                <a:solidFill>
                  <a:srgbClr val="FF0000"/>
                </a:solidFill>
                <a:latin typeface="メイリオ" panose="020B0604030504040204" pitchFamily="50" charset="-128"/>
                <a:ea typeface="メイリオ" panose="020B0604030504040204" pitchFamily="50" charset="-128"/>
              </a:rPr>
              <a:t>理性</a:t>
            </a:r>
            <a:r>
              <a:rPr lang="en-US" altLang="ja-JP" sz="1400">
                <a:solidFill>
                  <a:srgbClr val="FF0000"/>
                </a:solidFill>
                <a:latin typeface="メイリオ" panose="020B0604030504040204" pitchFamily="50" charset="-128"/>
                <a:ea typeface="メイリオ" panose="020B0604030504040204" pitchFamily="50" charset="-128"/>
              </a:rPr>
              <a:t>+</a:t>
            </a:r>
            <a:r>
              <a:rPr lang="ja-JP" altLang="en-US" sz="1400">
                <a:solidFill>
                  <a:srgbClr val="FF0000"/>
                </a:solidFill>
                <a:latin typeface="メイリオ" panose="020B0604030504040204" pitchFamily="50" charset="-128"/>
                <a:ea typeface="メイリオ" panose="020B0604030504040204" pitchFamily="50" charset="-128"/>
              </a:rPr>
              <a:t>やさしい　</a:t>
            </a:r>
            <a:endParaRPr kumimoji="1" lang="en-US" altLang="ja-JP" sz="1400">
              <a:solidFill>
                <a:srgbClr val="FF0000"/>
              </a:solidFill>
              <a:latin typeface="メイリオ" panose="020B0604030504040204" pitchFamily="50" charset="-128"/>
              <a:ea typeface="メイリオ" panose="020B0604030504040204" pitchFamily="50" charset="-128"/>
            </a:endParaRPr>
          </a:p>
          <a:p>
            <a:r>
              <a:rPr lang="ja-JP" altLang="en-US" sz="1200" b="1">
                <a:solidFill>
                  <a:srgbClr val="0070C0"/>
                </a:solidFill>
                <a:latin typeface="メイリオ" panose="020B0604030504040204" pitchFamily="50" charset="-128"/>
                <a:ea typeface="メイリオ" panose="020B0604030504040204" pitchFamily="50" charset="-128"/>
              </a:rPr>
              <a:t>下位の説明は①～④のタイプの総合的回答になります。</a:t>
            </a:r>
            <a:endParaRPr kumimoji="1" lang="en-US" altLang="ja-JP" sz="1200" b="1">
              <a:solidFill>
                <a:schemeClr val="tx1"/>
              </a:solidFill>
              <a:latin typeface="メイリオ" panose="020B0604030504040204" pitchFamily="50" charset="-128"/>
              <a:ea typeface="メイリオ" panose="020B0604030504040204" pitchFamily="50" charset="-128"/>
            </a:endParaRPr>
          </a:p>
          <a:p>
            <a:endParaRPr kumimoji="1" lang="en-US" altLang="ja-JP" sz="1200">
              <a:solidFill>
                <a:schemeClr val="tx1"/>
              </a:solidFill>
              <a:latin typeface="メイリオ" panose="020B0604030504040204" pitchFamily="50" charset="-128"/>
              <a:ea typeface="メイリオ" panose="020B0604030504040204" pitchFamily="50" charset="-128"/>
            </a:endParaRPr>
          </a:p>
          <a:p>
            <a:r>
              <a:rPr kumimoji="1" lang="ja-JP" altLang="en-US" sz="1200">
                <a:solidFill>
                  <a:schemeClr val="tx1"/>
                </a:solidFill>
                <a:latin typeface="メイリオ" panose="020B0604030504040204" pitchFamily="50" charset="-128"/>
                <a:ea typeface="メイリオ" panose="020B0604030504040204" pitchFamily="50" charset="-128"/>
              </a:rPr>
              <a:t>　非常にバランスの取れたタイプ。物事を俯瞰して考えることができ、常に中立な立場にいることが多い。</a:t>
            </a:r>
            <a:endParaRPr kumimoji="1" lang="en-US" altLang="ja-JP" sz="1200">
              <a:solidFill>
                <a:schemeClr val="tx1"/>
              </a:solidFill>
              <a:latin typeface="メイリオ" panose="020B0604030504040204" pitchFamily="50" charset="-128"/>
              <a:ea typeface="メイリオ" panose="020B0604030504040204" pitchFamily="50" charset="-128"/>
            </a:endParaRPr>
          </a:p>
          <a:p>
            <a:r>
              <a:rPr kumimoji="1" lang="ja-JP" altLang="en-US" sz="1200">
                <a:solidFill>
                  <a:srgbClr val="FF0000"/>
                </a:solidFill>
                <a:latin typeface="メイリオ" panose="020B0604030504040204" pitchFamily="50" charset="-128"/>
                <a:ea typeface="メイリオ" panose="020B0604030504040204" pitchFamily="50" charset="-128"/>
              </a:rPr>
              <a:t>自我タイプがある方は</a:t>
            </a:r>
            <a:r>
              <a:rPr kumimoji="1" lang="ja-JP" altLang="en-US" sz="1200">
                <a:solidFill>
                  <a:schemeClr val="tx1"/>
                </a:solidFill>
                <a:latin typeface="メイリオ" panose="020B0604030504040204" pitchFamily="50" charset="-128"/>
                <a:ea typeface="メイリオ" panose="020B0604030504040204" pitchFamily="50" charset="-128"/>
              </a:rPr>
              <a:t>しっかりとした目標が定まっている場合はそれに向けて行動や企画することに長けている。自分中心になっていると思ったら他人のことを思いやることをしてください。</a:t>
            </a:r>
            <a:endParaRPr kumimoji="1" lang="en-US" altLang="ja-JP" sz="1200">
              <a:solidFill>
                <a:schemeClr val="tx1"/>
              </a:solidFill>
              <a:latin typeface="メイリオ" panose="020B0604030504040204" pitchFamily="50" charset="-128"/>
              <a:ea typeface="メイリオ" panose="020B0604030504040204" pitchFamily="50" charset="-128"/>
            </a:endParaRPr>
          </a:p>
          <a:p>
            <a:r>
              <a:rPr kumimoji="1" lang="ja-JP" altLang="en-US" sz="1200">
                <a:solidFill>
                  <a:srgbClr val="FF0000"/>
                </a:solidFill>
                <a:latin typeface="メイリオ" panose="020B0604030504040204" pitchFamily="50" charset="-128"/>
                <a:ea typeface="メイリオ" panose="020B0604030504040204" pitchFamily="50" charset="-128"/>
              </a:rPr>
              <a:t>　依存タイプがある方は</a:t>
            </a:r>
            <a:r>
              <a:rPr kumimoji="1" lang="ja-JP" altLang="en-US" sz="1200">
                <a:solidFill>
                  <a:schemeClr val="tx1"/>
                </a:solidFill>
                <a:latin typeface="メイリオ" panose="020B0604030504040204" pitchFamily="50" charset="-128"/>
                <a:ea typeface="メイリオ" panose="020B0604030504040204" pitchFamily="50" charset="-128"/>
              </a:rPr>
              <a:t>タイプの方は利他主義、協調性があり、他人の意見を尊重し、目標に向かってサポートしていけるタイプ。</a:t>
            </a:r>
            <a:endParaRPr kumimoji="1" lang="en-US" altLang="ja-JP" sz="1200">
              <a:solidFill>
                <a:schemeClr val="tx1"/>
              </a:solidFill>
              <a:latin typeface="メイリオ" panose="020B0604030504040204" pitchFamily="50" charset="-128"/>
              <a:ea typeface="メイリオ" panose="020B0604030504040204" pitchFamily="50" charset="-128"/>
            </a:endParaRPr>
          </a:p>
          <a:p>
            <a:r>
              <a:rPr kumimoji="1" lang="ja-JP" altLang="en-US" sz="1200">
                <a:solidFill>
                  <a:schemeClr val="tx1"/>
                </a:solidFill>
                <a:latin typeface="メイリオ" panose="020B0604030504040204" pitchFamily="50" charset="-128"/>
                <a:ea typeface="メイリオ" panose="020B0604030504040204" pitchFamily="50" charset="-128"/>
              </a:rPr>
              <a:t>利他過ぎてしまったら自分の幸せを考えてください。</a:t>
            </a:r>
            <a:endParaRPr kumimoji="1" lang="en-US" altLang="ja-JP" sz="1200">
              <a:solidFill>
                <a:schemeClr val="tx1"/>
              </a:solidFill>
              <a:latin typeface="メイリオ" panose="020B0604030504040204" pitchFamily="50" charset="-128"/>
              <a:ea typeface="メイリオ" panose="020B0604030504040204" pitchFamily="50" charset="-128"/>
            </a:endParaRPr>
          </a:p>
          <a:p>
            <a:endParaRPr kumimoji="1" lang="en-US" altLang="ja-JP" sz="1200">
              <a:solidFill>
                <a:schemeClr val="tx1"/>
              </a:solidFill>
              <a:latin typeface="メイリオ" panose="020B0604030504040204" pitchFamily="50" charset="-128"/>
              <a:ea typeface="メイリオ" panose="020B0604030504040204" pitchFamily="50" charset="-128"/>
            </a:endParaRPr>
          </a:p>
          <a:p>
            <a:r>
              <a:rPr kumimoji="1" lang="ja-JP" altLang="en-US" sz="1200">
                <a:solidFill>
                  <a:srgbClr val="FF0000"/>
                </a:solidFill>
                <a:latin typeface="メイリオ" panose="020B0604030504040204" pitchFamily="50" charset="-128"/>
                <a:ea typeface="メイリオ" panose="020B0604030504040204" pitchFamily="50" charset="-128"/>
              </a:rPr>
              <a:t>行動　</a:t>
            </a:r>
            <a:r>
              <a:rPr kumimoji="1" lang="ja-JP" altLang="en-US" sz="1200">
                <a:solidFill>
                  <a:schemeClr val="tx1"/>
                </a:solidFill>
                <a:latin typeface="メイリオ" panose="020B0604030504040204" pitchFamily="50" charset="-128"/>
                <a:ea typeface="メイリオ" panose="020B0604030504040204" pitchFamily="50" charset="-128"/>
              </a:rPr>
              <a:t>行動しすぎた時はじっくり考える。</a:t>
            </a:r>
            <a:endParaRPr kumimoji="1" lang="en-US" altLang="ja-JP" sz="1200">
              <a:solidFill>
                <a:schemeClr val="tx1"/>
              </a:solidFill>
              <a:latin typeface="メイリオ" panose="020B0604030504040204" pitchFamily="50" charset="-128"/>
              <a:ea typeface="メイリオ" panose="020B0604030504040204" pitchFamily="50" charset="-128"/>
            </a:endParaRPr>
          </a:p>
          <a:p>
            <a:r>
              <a:rPr kumimoji="1" lang="ja-JP" altLang="en-US" sz="1200">
                <a:solidFill>
                  <a:srgbClr val="FF0000"/>
                </a:solidFill>
                <a:latin typeface="メイリオ" panose="020B0604030504040204" pitchFamily="50" charset="-128"/>
                <a:ea typeface="メイリオ" panose="020B0604030504040204" pitchFamily="50" charset="-128"/>
              </a:rPr>
              <a:t>理論　</a:t>
            </a:r>
            <a:r>
              <a:rPr kumimoji="1" lang="ja-JP" altLang="en-US" sz="1200">
                <a:solidFill>
                  <a:schemeClr val="tx1"/>
                </a:solidFill>
                <a:latin typeface="メイリオ" panose="020B0604030504040204" pitchFamily="50" charset="-128"/>
                <a:ea typeface="メイリオ" panose="020B0604030504040204" pitchFamily="50" charset="-128"/>
              </a:rPr>
              <a:t>考え過ぎた時は行動に移す。</a:t>
            </a:r>
            <a:endParaRPr kumimoji="1" lang="en-US" altLang="ja-JP" sz="1200">
              <a:solidFill>
                <a:schemeClr val="tx1"/>
              </a:solidFill>
              <a:latin typeface="メイリオ" panose="020B0604030504040204" pitchFamily="50" charset="-128"/>
              <a:ea typeface="メイリオ" panose="020B0604030504040204" pitchFamily="50" charset="-128"/>
            </a:endParaRPr>
          </a:p>
          <a:p>
            <a:endParaRPr kumimoji="1" lang="en-US" altLang="ja-JP" sz="1200">
              <a:solidFill>
                <a:schemeClr val="tx1"/>
              </a:solidFill>
              <a:latin typeface="メイリオ" panose="020B0604030504040204" pitchFamily="50" charset="-128"/>
              <a:ea typeface="メイリオ" panose="020B0604030504040204" pitchFamily="50" charset="-128"/>
            </a:endParaRPr>
          </a:p>
          <a:p>
            <a:r>
              <a:rPr kumimoji="1" lang="ja-JP" altLang="en-US" sz="1200">
                <a:solidFill>
                  <a:schemeClr val="tx1"/>
                </a:solidFill>
                <a:latin typeface="メイリオ" panose="020B0604030504040204" pitchFamily="50" charset="-128"/>
                <a:ea typeface="メイリオ" panose="020B0604030504040204" pitchFamily="50" charset="-128"/>
              </a:rPr>
              <a:t>　感情を抑えることができる方である。</a:t>
            </a:r>
            <a:endParaRPr kumimoji="1" lang="en-US" altLang="ja-JP" sz="1200">
              <a:solidFill>
                <a:schemeClr val="tx1"/>
              </a:solidFill>
              <a:latin typeface="メイリオ" panose="020B0604030504040204" pitchFamily="50" charset="-128"/>
              <a:ea typeface="メイリオ" panose="020B0604030504040204" pitchFamily="50" charset="-128"/>
            </a:endParaRPr>
          </a:p>
          <a:p>
            <a:r>
              <a:rPr kumimoji="1" lang="ja-JP" altLang="en-US" sz="1200">
                <a:solidFill>
                  <a:schemeClr val="tx1"/>
                </a:solidFill>
                <a:latin typeface="メイリオ" panose="020B0604030504040204" pitchFamily="50" charset="-128"/>
                <a:ea typeface="メイリオ" panose="020B0604030504040204" pitchFamily="50" charset="-128"/>
              </a:rPr>
              <a:t>　しかし、自分の存在が分からなくなったり、相手から八方美人と言われることもある。</a:t>
            </a:r>
            <a:endParaRPr kumimoji="1" lang="en-US" altLang="ja-JP" sz="1200">
              <a:solidFill>
                <a:schemeClr val="tx1"/>
              </a:solidFill>
              <a:latin typeface="メイリオ" panose="020B0604030504040204" pitchFamily="50" charset="-128"/>
              <a:ea typeface="メイリオ" panose="020B0604030504040204" pitchFamily="50" charset="-128"/>
            </a:endParaRPr>
          </a:p>
          <a:p>
            <a:r>
              <a:rPr kumimoji="1" lang="ja-JP" altLang="en-US" sz="1200">
                <a:solidFill>
                  <a:schemeClr val="tx1"/>
                </a:solidFill>
                <a:latin typeface="メイリオ" panose="020B0604030504040204" pitchFamily="50" charset="-128"/>
                <a:ea typeface="メイリオ" panose="020B0604030504040204" pitchFamily="50" charset="-128"/>
              </a:rPr>
              <a:t>派閥には巻き込まれないタイプ。</a:t>
            </a:r>
            <a:endParaRPr kumimoji="1" lang="en-US" altLang="ja-JP" sz="1200">
              <a:solidFill>
                <a:schemeClr val="tx1"/>
              </a:solidFill>
              <a:latin typeface="メイリオ" panose="020B0604030504040204" pitchFamily="50" charset="-128"/>
              <a:ea typeface="メイリオ" panose="020B0604030504040204" pitchFamily="50" charset="-128"/>
            </a:endParaRPr>
          </a:p>
          <a:p>
            <a:r>
              <a:rPr kumimoji="1" lang="ja-JP" altLang="en-US" sz="1200">
                <a:solidFill>
                  <a:schemeClr val="tx1"/>
                </a:solidFill>
                <a:latin typeface="メイリオ" panose="020B0604030504040204" pitchFamily="50" charset="-128"/>
                <a:ea typeface="メイリオ" panose="020B0604030504040204" pitchFamily="50" charset="-128"/>
              </a:rPr>
              <a:t>しっかりとした目的や目標をもつことでそれを解消することができるでしょう。</a:t>
            </a:r>
            <a:endParaRPr kumimoji="1" lang="en-US" altLang="ja-JP" sz="1200">
              <a:solidFill>
                <a:schemeClr val="tx1"/>
              </a:solidFill>
              <a:latin typeface="メイリオ" panose="020B0604030504040204" pitchFamily="50" charset="-128"/>
              <a:ea typeface="メイリオ" panose="020B0604030504040204" pitchFamily="50" charset="-128"/>
            </a:endParaRPr>
          </a:p>
          <a:p>
            <a:r>
              <a:rPr kumimoji="1" lang="ja-JP" altLang="en-US" sz="1200">
                <a:solidFill>
                  <a:schemeClr val="tx1"/>
                </a:solidFill>
                <a:latin typeface="メイリオ" panose="020B0604030504040204" pitchFamily="50" charset="-128"/>
                <a:ea typeface="メイリオ" panose="020B0604030504040204" pitchFamily="50" charset="-128"/>
              </a:rPr>
              <a:t>常に中立な立場を保てるタイプです。</a:t>
            </a:r>
            <a:endParaRPr kumimoji="1" lang="en-US" altLang="ja-JP" sz="1200">
              <a:solidFill>
                <a:schemeClr val="tx1"/>
              </a:solidFill>
              <a:latin typeface="メイリオ" panose="020B0604030504040204" pitchFamily="50" charset="-128"/>
              <a:ea typeface="メイリオ" panose="020B0604030504040204" pitchFamily="50" charset="-128"/>
            </a:endParaRPr>
          </a:p>
          <a:p>
            <a:endParaRPr kumimoji="1" lang="en-US" altLang="ja-JP" sz="1200">
              <a:solidFill>
                <a:schemeClr val="tx1"/>
              </a:solidFill>
              <a:latin typeface="メイリオ" panose="020B0604030504040204" pitchFamily="50" charset="-128"/>
              <a:ea typeface="メイリオ" panose="020B0604030504040204" pitchFamily="50" charset="-128"/>
            </a:endParaRPr>
          </a:p>
          <a:p>
            <a:r>
              <a:rPr kumimoji="1" lang="ja-JP" altLang="en-US" sz="1200">
                <a:solidFill>
                  <a:srgbClr val="FF0000"/>
                </a:solidFill>
                <a:latin typeface="メイリオ" panose="020B0604030504040204" pitchFamily="50" charset="-128"/>
                <a:ea typeface="メイリオ" panose="020B0604030504040204" pitchFamily="50" charset="-128"/>
              </a:rPr>
              <a:t>感情的</a:t>
            </a:r>
            <a:r>
              <a:rPr kumimoji="1" lang="ja-JP" altLang="en-US" sz="1200">
                <a:solidFill>
                  <a:schemeClr val="tx1"/>
                </a:solidFill>
                <a:latin typeface="メイリオ" panose="020B0604030504040204" pitchFamily="50" charset="-128"/>
                <a:ea typeface="メイリオ" panose="020B0604030504040204" pitchFamily="50" charset="-128"/>
              </a:rPr>
              <a:t>になる場合も人間はあります。喜怒哀楽は当たり前の感情です。</a:t>
            </a:r>
            <a:endParaRPr kumimoji="1" lang="en-US" altLang="ja-JP" sz="1200">
              <a:solidFill>
                <a:schemeClr val="tx1"/>
              </a:solidFill>
              <a:latin typeface="メイリオ" panose="020B0604030504040204" pitchFamily="50" charset="-128"/>
              <a:ea typeface="メイリオ" panose="020B0604030504040204" pitchFamily="50" charset="-128"/>
            </a:endParaRPr>
          </a:p>
          <a:p>
            <a:r>
              <a:rPr kumimoji="1" lang="ja-JP" altLang="en-US" sz="1200">
                <a:solidFill>
                  <a:srgbClr val="FF0000"/>
                </a:solidFill>
                <a:latin typeface="メイリオ" panose="020B0604030504040204" pitchFamily="50" charset="-128"/>
                <a:ea typeface="メイリオ" panose="020B0604030504040204" pitchFamily="50" charset="-128"/>
              </a:rPr>
              <a:t>理性的</a:t>
            </a:r>
            <a:r>
              <a:rPr kumimoji="1" lang="ja-JP" altLang="en-US" sz="1200">
                <a:solidFill>
                  <a:schemeClr val="tx1"/>
                </a:solidFill>
                <a:latin typeface="メイリオ" panose="020B0604030504040204" pitchFamily="50" charset="-128"/>
                <a:ea typeface="メイリオ" panose="020B0604030504040204" pitchFamily="50" charset="-128"/>
              </a:rPr>
              <a:t>になることは冷静さを保てること、ただ、合理的になり過ぎると相手から「冷たい人」と言われることもあるので人間味あふれる対応をしてください。頭で考え過ぎたら人間的感情を出すことも良いでしょう。</a:t>
            </a:r>
            <a:endParaRPr kumimoji="1" lang="en-US" altLang="ja-JP" sz="1200">
              <a:solidFill>
                <a:schemeClr val="tx1"/>
              </a:solidFill>
              <a:latin typeface="メイリオ" panose="020B0604030504040204" pitchFamily="50" charset="-128"/>
              <a:ea typeface="メイリオ" panose="020B0604030504040204" pitchFamily="50" charset="-128"/>
            </a:endParaRPr>
          </a:p>
          <a:p>
            <a:endParaRPr kumimoji="1" lang="en-US" altLang="ja-JP" sz="1200">
              <a:solidFill>
                <a:schemeClr val="tx1"/>
              </a:solidFill>
              <a:latin typeface="メイリオ" panose="020B0604030504040204" pitchFamily="50" charset="-128"/>
              <a:ea typeface="メイリオ" panose="020B0604030504040204" pitchFamily="50" charset="-128"/>
            </a:endParaRPr>
          </a:p>
          <a:p>
            <a:r>
              <a:rPr kumimoji="1" lang="ja-JP" altLang="en-US" sz="1200">
                <a:solidFill>
                  <a:srgbClr val="FF0000"/>
                </a:solidFill>
                <a:latin typeface="メイリオ" panose="020B0604030504040204" pitchFamily="50" charset="-128"/>
                <a:ea typeface="メイリオ" panose="020B0604030504040204" pitchFamily="50" charset="-128"/>
              </a:rPr>
              <a:t>　「強い」</a:t>
            </a:r>
            <a:r>
              <a:rPr kumimoji="1" lang="ja-JP" altLang="en-US" sz="1200">
                <a:solidFill>
                  <a:schemeClr val="tx1"/>
                </a:solidFill>
                <a:latin typeface="メイリオ" panose="020B0604030504040204" pitchFamily="50" charset="-128"/>
                <a:ea typeface="メイリオ" panose="020B0604030504040204" pitchFamily="50" charset="-128"/>
              </a:rPr>
              <a:t>と</a:t>
            </a:r>
            <a:r>
              <a:rPr kumimoji="1" lang="ja-JP" altLang="en-US" sz="1200">
                <a:solidFill>
                  <a:srgbClr val="FF0000"/>
                </a:solidFill>
                <a:latin typeface="メイリオ" panose="020B0604030504040204" pitchFamily="50" charset="-128"/>
                <a:ea typeface="メイリオ" panose="020B0604030504040204" pitchFamily="50" charset="-128"/>
              </a:rPr>
              <a:t>「やさしい」</a:t>
            </a:r>
            <a:r>
              <a:rPr kumimoji="1" lang="ja-JP" altLang="en-US" sz="1200">
                <a:solidFill>
                  <a:schemeClr val="tx1"/>
                </a:solidFill>
                <a:latin typeface="メイリオ" panose="020B0604030504040204" pitchFamily="50" charset="-128"/>
                <a:ea typeface="メイリオ" panose="020B0604030504040204" pitchFamily="50" charset="-128"/>
              </a:rPr>
              <a:t>の指標で少しやさし過ぎて相手に「バカにされる」、「いじめられる」、「焼きもちを焼かれ嫌がらせをされる」ことになります。</a:t>
            </a:r>
            <a:r>
              <a:rPr kumimoji="1" lang="ja-JP" altLang="en-US" sz="1200">
                <a:solidFill>
                  <a:srgbClr val="FF0000"/>
                </a:solidFill>
                <a:latin typeface="メイリオ" panose="020B0604030504040204" pitchFamily="50" charset="-128"/>
                <a:ea typeface="メイリオ" panose="020B0604030504040204" pitchFamily="50" charset="-128"/>
              </a:rPr>
              <a:t>見えない刀</a:t>
            </a:r>
            <a:r>
              <a:rPr kumimoji="1" lang="ja-JP" altLang="en-US" sz="1200">
                <a:solidFill>
                  <a:schemeClr val="tx1"/>
                </a:solidFill>
                <a:latin typeface="メイリオ" panose="020B0604030504040204" pitchFamily="50" charset="-128"/>
                <a:ea typeface="メイリオ" panose="020B0604030504040204" pitchFamily="50" charset="-128"/>
              </a:rPr>
              <a:t>を示すことが重要です。「</a:t>
            </a:r>
            <a:r>
              <a:rPr kumimoji="1" lang="ja-JP" altLang="en-US" sz="1200">
                <a:solidFill>
                  <a:srgbClr val="FF0000"/>
                </a:solidFill>
                <a:latin typeface="メイリオ" panose="020B0604030504040204" pitchFamily="50" charset="-128"/>
                <a:ea typeface="メイリオ" panose="020B0604030504040204" pitchFamily="50" charset="-128"/>
              </a:rPr>
              <a:t>依存」人</a:t>
            </a:r>
            <a:r>
              <a:rPr kumimoji="1" lang="ja-JP" altLang="en-US" sz="1200">
                <a:solidFill>
                  <a:schemeClr val="tx1"/>
                </a:solidFill>
                <a:latin typeface="メイリオ" panose="020B0604030504040204" pitchFamily="50" charset="-128"/>
                <a:ea typeface="メイリオ" panose="020B0604030504040204" pitchFamily="50" charset="-128"/>
              </a:rPr>
              <a:t>はここが重要です。相互依存という概念となります。甘えられる存在、それは強さであり、あなたの志、アイデンティティでもあり、スキルでは特技などがあれば相手に信頼されるでしょう。それがあなたの武器であり魅力なのです。そして、「辛いこと」、「分からないこと」があれば、他者に相談すること。これが相互依存である。お互いに甘え、甘えられる存在こそが人間に必要な関係性でなのです。</a:t>
            </a:r>
            <a:endParaRPr kumimoji="1" lang="en-US" altLang="ja-JP" sz="1200">
              <a:solidFill>
                <a:schemeClr val="tx1"/>
              </a:solidFill>
              <a:latin typeface="メイリオ" panose="020B0604030504040204" pitchFamily="50" charset="-128"/>
              <a:ea typeface="メイリオ" panose="020B0604030504040204" pitchFamily="50" charset="-128"/>
            </a:endParaRPr>
          </a:p>
          <a:p>
            <a:r>
              <a:rPr kumimoji="1" lang="ja-JP" altLang="en-US" sz="1200">
                <a:solidFill>
                  <a:srgbClr val="FF0000"/>
                </a:solidFill>
                <a:latin typeface="メイリオ" panose="020B0604030504040204" pitchFamily="50" charset="-128"/>
                <a:ea typeface="メイリオ" panose="020B0604030504040204" pitchFamily="50" charset="-128"/>
              </a:rPr>
              <a:t>　「自我」人</a:t>
            </a:r>
            <a:r>
              <a:rPr kumimoji="1" lang="ja-JP" altLang="en-US" sz="1200">
                <a:solidFill>
                  <a:schemeClr val="tx1"/>
                </a:solidFill>
                <a:latin typeface="メイリオ" panose="020B0604030504040204" pitchFamily="50" charset="-128"/>
                <a:ea typeface="メイリオ" panose="020B0604030504040204" pitchFamily="50" charset="-128"/>
              </a:rPr>
              <a:t>は自分を持っている人です。承認欲求が強くなる時は、意地を張らず素直な気持ちになることです。相談すること、相談にのることです。</a:t>
            </a:r>
            <a:endParaRPr kumimoji="1" lang="en-US" altLang="ja-JP" sz="1200">
              <a:solidFill>
                <a:schemeClr val="tx1"/>
              </a:solidFill>
              <a:latin typeface="メイリオ" panose="020B0604030504040204" pitchFamily="50" charset="-128"/>
              <a:ea typeface="メイリオ" panose="020B0604030504040204" pitchFamily="50" charset="-128"/>
            </a:endParaRPr>
          </a:p>
          <a:p>
            <a:endParaRPr kumimoji="1" lang="en-US" altLang="ja-JP" sz="1200">
              <a:solidFill>
                <a:schemeClr val="tx1"/>
              </a:solidFill>
              <a:latin typeface="メイリオ" panose="020B0604030504040204" pitchFamily="50" charset="-128"/>
              <a:ea typeface="メイリオ" panose="020B0604030504040204" pitchFamily="50" charset="-128"/>
            </a:endParaRPr>
          </a:p>
          <a:p>
            <a:r>
              <a:rPr kumimoji="1" lang="ja-JP" altLang="en-US" sz="1200">
                <a:solidFill>
                  <a:schemeClr val="tx1"/>
                </a:solidFill>
                <a:latin typeface="メイリオ" panose="020B0604030504040204" pitchFamily="50" charset="-128"/>
                <a:ea typeface="メイリオ" panose="020B0604030504040204" pitchFamily="50" charset="-128"/>
              </a:rPr>
              <a:t>　中庸的思想はマズローの欲求の承認</a:t>
            </a:r>
            <a:r>
              <a:rPr kumimoji="1" lang="ja-JP" altLang="en-US" sz="1200">
                <a:solidFill>
                  <a:srgbClr val="FF0000"/>
                </a:solidFill>
                <a:latin typeface="メイリオ" panose="020B0604030504040204" pitchFamily="50" charset="-128"/>
                <a:ea typeface="メイリオ" panose="020B0604030504040204" pitchFamily="50" charset="-128"/>
              </a:rPr>
              <a:t>（自我）</a:t>
            </a:r>
            <a:r>
              <a:rPr kumimoji="1" lang="ja-JP" altLang="en-US" sz="1200">
                <a:solidFill>
                  <a:schemeClr val="tx1"/>
                </a:solidFill>
                <a:latin typeface="メイリオ" panose="020B0604030504040204" pitchFamily="50" charset="-128"/>
                <a:ea typeface="メイリオ" panose="020B0604030504040204" pitchFamily="50" charset="-128"/>
              </a:rPr>
              <a:t>欲求から自己実現の欲求へ進むステップである。</a:t>
            </a:r>
            <a:endParaRPr kumimoji="1" lang="en-US" altLang="ja-JP" sz="1200">
              <a:solidFill>
                <a:schemeClr val="tx1"/>
              </a:solidFill>
              <a:latin typeface="メイリオ" panose="020B0604030504040204" pitchFamily="50" charset="-128"/>
              <a:ea typeface="メイリオ" panose="020B0604030504040204" pitchFamily="50" charset="-128"/>
            </a:endParaRPr>
          </a:p>
          <a:p>
            <a:r>
              <a:rPr kumimoji="1" lang="ja-JP" altLang="en-US" sz="1200">
                <a:solidFill>
                  <a:schemeClr val="tx1"/>
                </a:solidFill>
                <a:latin typeface="メイリオ" panose="020B0604030504040204" pitchFamily="50" charset="-128"/>
                <a:ea typeface="メイリオ" panose="020B0604030504040204" pitchFamily="50" charset="-128"/>
              </a:rPr>
              <a:t>自己実現に行くには一旦、０ベースになること、そして帰属する大切さを学ぶこと、</a:t>
            </a:r>
            <a:endParaRPr kumimoji="1" lang="en-US" altLang="ja-JP" sz="1200">
              <a:solidFill>
                <a:schemeClr val="tx1"/>
              </a:solidFill>
              <a:latin typeface="メイリオ" panose="020B0604030504040204" pitchFamily="50" charset="-128"/>
              <a:ea typeface="メイリオ" panose="020B0604030504040204" pitchFamily="50" charset="-128"/>
            </a:endParaRPr>
          </a:p>
          <a:p>
            <a:r>
              <a:rPr kumimoji="1" lang="ja-JP" altLang="en-US" sz="1200">
                <a:solidFill>
                  <a:schemeClr val="tx1"/>
                </a:solidFill>
                <a:latin typeface="メイリオ" panose="020B0604030504040204" pitchFamily="50" charset="-128"/>
                <a:ea typeface="メイリオ" panose="020B0604030504040204" pitchFamily="50" charset="-128"/>
              </a:rPr>
              <a:t>それが自分を知ること、他人とは違うこと、そして俯瞰できる思考を手に入れることである。</a:t>
            </a:r>
            <a:endParaRPr kumimoji="1" lang="en-US" altLang="ja-JP" sz="1200">
              <a:solidFill>
                <a:schemeClr val="tx1"/>
              </a:solidFill>
              <a:latin typeface="メイリオ" panose="020B0604030504040204" pitchFamily="50" charset="-128"/>
              <a:ea typeface="メイリオ" panose="020B0604030504040204" pitchFamily="50" charset="-128"/>
            </a:endParaRPr>
          </a:p>
          <a:p>
            <a:endParaRPr kumimoji="1" lang="en-US" altLang="ja-JP" sz="1200">
              <a:solidFill>
                <a:schemeClr val="tx1"/>
              </a:solidFill>
              <a:latin typeface="メイリオ" panose="020B0604030504040204" pitchFamily="50" charset="-128"/>
              <a:ea typeface="メイリオ" panose="020B0604030504040204" pitchFamily="50" charset="-128"/>
            </a:endParaRPr>
          </a:p>
          <a:p>
            <a:r>
              <a:rPr kumimoji="1" lang="ja-JP" altLang="en-US" sz="1200" b="1">
                <a:solidFill>
                  <a:schemeClr val="tx1"/>
                </a:solidFill>
                <a:latin typeface="メイリオ" panose="020B0604030504040204" pitchFamily="50" charset="-128"/>
                <a:ea typeface="メイリオ" panose="020B0604030504040204" pitchFamily="50" charset="-128"/>
              </a:rPr>
              <a:t>このタイプは理想的なタイプとなります。</a:t>
            </a:r>
            <a:endParaRPr kumimoji="1" lang="en-US" altLang="ja-JP" sz="1200" b="1">
              <a:solidFill>
                <a:schemeClr val="tx1"/>
              </a:solidFill>
              <a:latin typeface="メイリオ" panose="020B0604030504040204" pitchFamily="50" charset="-128"/>
              <a:ea typeface="メイリオ" panose="020B0604030504040204" pitchFamily="50" charset="-128"/>
            </a:endParaRPr>
          </a:p>
          <a:p>
            <a:endParaRPr kumimoji="1" lang="ja-JP" altLang="en-US" sz="1200">
              <a:solidFill>
                <a:schemeClr val="tx1"/>
              </a:solidFill>
              <a:latin typeface="メイリオ" panose="020B0604030504040204" pitchFamily="50" charset="-128"/>
              <a:ea typeface="メイリオ" panose="020B0604030504040204" pitchFamily="50" charset="-128"/>
            </a:endParaRPr>
          </a:p>
        </p:txBody>
      </p:sp>
      <p:pic>
        <p:nvPicPr>
          <p:cNvPr id="4" name="図 3" descr="屋外, レンガ, テーブル, 座る が含まれている画像&#10;&#10;自動的に生成された説明">
            <a:extLst>
              <a:ext uri="{FF2B5EF4-FFF2-40B4-BE49-F238E27FC236}">
                <a16:creationId xmlns:a16="http://schemas.microsoft.com/office/drawing/2014/main" id="{28E85404-51E9-45F6-A4EE-FCE2680E5B7E}"/>
              </a:ext>
            </a:extLst>
          </p:cNvPr>
          <p:cNvPicPr>
            <a:picLocks noChangeAspect="1"/>
          </p:cNvPicPr>
          <p:nvPr/>
        </p:nvPicPr>
        <p:blipFill rotWithShape="1">
          <a:blip r:embed="rId2">
            <a:extLst>
              <a:ext uri="{28A0092B-C50C-407E-A947-70E740481C1C}">
                <a14:useLocalDpi xmlns:a14="http://schemas.microsoft.com/office/drawing/2010/main" val="0"/>
              </a:ext>
            </a:extLst>
          </a:blip>
          <a:srcRect l="19056" t="8821" r="18491" b="3293"/>
          <a:stretch/>
        </p:blipFill>
        <p:spPr>
          <a:xfrm>
            <a:off x="5112922" y="231490"/>
            <a:ext cx="1459316" cy="1539436"/>
          </a:xfrm>
          <a:prstGeom prst="rect">
            <a:avLst/>
          </a:prstGeom>
        </p:spPr>
      </p:pic>
      <p:sp>
        <p:nvSpPr>
          <p:cNvPr id="6" name="テキスト ボックス 5">
            <a:extLst>
              <a:ext uri="{FF2B5EF4-FFF2-40B4-BE49-F238E27FC236}">
                <a16:creationId xmlns:a16="http://schemas.microsoft.com/office/drawing/2014/main" id="{68FEE09E-1C02-44A5-AB36-4D2F216BA765}"/>
              </a:ext>
            </a:extLst>
          </p:cNvPr>
          <p:cNvSpPr txBox="1"/>
          <p:nvPr/>
        </p:nvSpPr>
        <p:spPr>
          <a:xfrm>
            <a:off x="2942863" y="1875763"/>
            <a:ext cx="1018573" cy="230832"/>
          </a:xfrm>
          <a:prstGeom prst="rect">
            <a:avLst/>
          </a:prstGeom>
          <a:noFill/>
        </p:spPr>
        <p:txBody>
          <a:bodyPr wrap="square" rtlCol="0">
            <a:spAutoFit/>
          </a:bodyPr>
          <a:lstStyle/>
          <a:p>
            <a:r>
              <a:rPr kumimoji="1" lang="ja-JP" altLang="en-US" sz="900">
                <a:latin typeface="メイリオ" panose="020B0604030504040204" pitchFamily="50" charset="-128"/>
                <a:ea typeface="メイリオ" panose="020B0604030504040204" pitchFamily="50" charset="-128"/>
              </a:rPr>
              <a:t>ふかん</a:t>
            </a:r>
          </a:p>
        </p:txBody>
      </p:sp>
      <p:sp>
        <p:nvSpPr>
          <p:cNvPr id="7" name="テキスト ボックス 6">
            <a:extLst>
              <a:ext uri="{FF2B5EF4-FFF2-40B4-BE49-F238E27FC236}">
                <a16:creationId xmlns:a16="http://schemas.microsoft.com/office/drawing/2014/main" id="{E4E52EE3-7004-4CED-AD14-C4A68A8ACB0A}"/>
              </a:ext>
            </a:extLst>
          </p:cNvPr>
          <p:cNvSpPr txBox="1"/>
          <p:nvPr/>
        </p:nvSpPr>
        <p:spPr>
          <a:xfrm>
            <a:off x="2708475" y="1001208"/>
            <a:ext cx="2037145" cy="307777"/>
          </a:xfrm>
          <a:prstGeom prst="rect">
            <a:avLst/>
          </a:prstGeom>
          <a:noFill/>
        </p:spPr>
        <p:txBody>
          <a:bodyPr wrap="square" rtlCol="0">
            <a:spAutoFit/>
          </a:bodyPr>
          <a:lstStyle/>
          <a:p>
            <a:pPr algn="ctr"/>
            <a:r>
              <a:rPr kumimoji="1" lang="ja-JP" altLang="en-US" sz="1400" b="1">
                <a:solidFill>
                  <a:schemeClr val="accent6">
                    <a:lumMod val="50000"/>
                  </a:schemeClr>
                </a:solidFill>
                <a:latin typeface="メイリオ" panose="020B0604030504040204" pitchFamily="50" charset="-128"/>
                <a:ea typeface="メイリオ" panose="020B0604030504040204" pitchFamily="50" charset="-128"/>
              </a:rPr>
              <a:t>理性とやさしさが共通</a:t>
            </a:r>
          </a:p>
        </p:txBody>
      </p:sp>
    </p:spTree>
    <p:extLst>
      <p:ext uri="{BB962C8B-B14F-4D97-AF65-F5344CB8AC3E}">
        <p14:creationId xmlns:p14="http://schemas.microsoft.com/office/powerpoint/2010/main" val="2270883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1294</TotalTime>
  <Words>603</Words>
  <Application>Microsoft Office PowerPoint</Application>
  <PresentationFormat>画面に合わせる (4:3)</PresentationFormat>
  <Paragraphs>36</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和人 相澤</dc:creator>
  <cp:lastModifiedBy>和人 相澤</cp:lastModifiedBy>
  <cp:revision>43</cp:revision>
  <dcterms:created xsi:type="dcterms:W3CDTF">2020-05-16T09:06:26Z</dcterms:created>
  <dcterms:modified xsi:type="dcterms:W3CDTF">2020-05-19T04:17:26Z</dcterms:modified>
</cp:coreProperties>
</file>