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63" r:id="rId4"/>
    <p:sldId id="259" r:id="rId5"/>
    <p:sldId id="258" r:id="rId6"/>
    <p:sldId id="262" r:id="rId7"/>
    <p:sldId id="260" r:id="rId8"/>
    <p:sldId id="264" r:id="rId9"/>
    <p:sldId id="271" r:id="rId10"/>
    <p:sldId id="268" r:id="rId11"/>
    <p:sldId id="269" r:id="rId12"/>
    <p:sldId id="270" r:id="rId13"/>
    <p:sldId id="265" r:id="rId14"/>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5" d="100"/>
          <a:sy n="85" d="100"/>
        </p:scale>
        <p:origin x="99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253031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3852967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40570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243233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226709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2896375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177649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165001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333774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19145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1DAF57-D77E-43D1-AC9B-64C132D16EAD}" type="datetimeFigureOut">
              <a:rPr kumimoji="1" lang="ja-JP" altLang="en-US" smtClean="0"/>
              <a:t>2020/4/14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35214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DAF57-D77E-43D1-AC9B-64C132D16EAD}" type="datetimeFigureOut">
              <a:rPr kumimoji="1" lang="ja-JP" altLang="en-US" smtClean="0"/>
              <a:t>2020/4/14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113F0-324E-4032-80A6-0EE4E1191A26}" type="slidenum">
              <a:rPr kumimoji="1" lang="ja-JP" altLang="en-US" smtClean="0"/>
              <a:t>‹#›</a:t>
            </a:fld>
            <a:endParaRPr kumimoji="1" lang="ja-JP" altLang="en-US"/>
          </a:p>
        </p:txBody>
      </p:sp>
    </p:spTree>
    <p:extLst>
      <p:ext uri="{BB962C8B-B14F-4D97-AF65-F5344CB8AC3E}">
        <p14:creationId xmlns:p14="http://schemas.microsoft.com/office/powerpoint/2010/main" val="867946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A2509F26-B5DC-4BA7-B476-4CB044237A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4" name="Rectangle 9">
            <a:extLst>
              <a:ext uri="{FF2B5EF4-FFF2-40B4-BE49-F238E27FC236}">
                <a16:creationId xmlns:a16="http://schemas.microsoft.com/office/drawing/2014/main" xmlns="" id="{DB103EB1-B135-4526-B883-33228FC27F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1480000">
            <a:off x="611505" y="683404"/>
            <a:ext cx="792099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3" name="図 2" descr="カラフル, 屋内, 座る, 鳥 が含まれている画像&#10;&#10;自動的に生成された説明">
            <a:extLst>
              <a:ext uri="{FF2B5EF4-FFF2-40B4-BE49-F238E27FC236}">
                <a16:creationId xmlns:a16="http://schemas.microsoft.com/office/drawing/2014/main" xmlns="" id="{ED663593-58F9-4838-A9E3-5168E9F094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 b="14584"/>
          <a:stretch/>
        </p:blipFill>
        <p:spPr>
          <a:xfrm rot="21480000">
            <a:off x="853377" y="1003258"/>
            <a:ext cx="7437246" cy="4764396"/>
          </a:xfrm>
          <a:prstGeom prst="rect">
            <a:avLst/>
          </a:prstGeom>
        </p:spPr>
      </p:pic>
      <p:sp>
        <p:nvSpPr>
          <p:cNvPr id="16" name="テキスト ボックス 15">
            <a:extLst>
              <a:ext uri="{FF2B5EF4-FFF2-40B4-BE49-F238E27FC236}">
                <a16:creationId xmlns:a16="http://schemas.microsoft.com/office/drawing/2014/main" xmlns="" id="{916ECF2C-F398-4833-8862-8B7C0CC4D264}"/>
              </a:ext>
            </a:extLst>
          </p:cNvPr>
          <p:cNvSpPr txBox="1"/>
          <p:nvPr/>
        </p:nvSpPr>
        <p:spPr>
          <a:xfrm>
            <a:off x="519617" y="177498"/>
            <a:ext cx="553156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新型コロナウィルスからの行動変容</a:t>
            </a:r>
          </a:p>
        </p:txBody>
      </p:sp>
      <p:sp>
        <p:nvSpPr>
          <p:cNvPr id="17" name="テキスト ボックス 16">
            <a:extLst>
              <a:ext uri="{FF2B5EF4-FFF2-40B4-BE49-F238E27FC236}">
                <a16:creationId xmlns:a16="http://schemas.microsoft.com/office/drawing/2014/main" xmlns="" id="{B80DF15F-941D-449C-9630-F5FD5DA62C7D}"/>
              </a:ext>
            </a:extLst>
          </p:cNvPr>
          <p:cNvSpPr txBox="1"/>
          <p:nvPr/>
        </p:nvSpPr>
        <p:spPr>
          <a:xfrm>
            <a:off x="4695377" y="6224082"/>
            <a:ext cx="4326703" cy="646331"/>
          </a:xfrm>
          <a:prstGeom prst="rect">
            <a:avLst/>
          </a:prstGeom>
          <a:noFill/>
        </p:spPr>
        <p:txBody>
          <a:bodyPr wrap="square" rtlCol="0">
            <a:spAutoFit/>
          </a:bodyPr>
          <a:lstStyle/>
          <a:p>
            <a:pPr algn="r"/>
            <a:r>
              <a:rPr kumimoji="1" lang="ja-JP" altLang="en-US" dirty="0">
                <a:latin typeface="メイリオ" panose="020B0604030504040204" pitchFamily="50" charset="-128"/>
                <a:ea typeface="メイリオ" panose="020B0604030504040204" pitchFamily="50" charset="-128"/>
              </a:rPr>
              <a:t>イーストホームタウン沖縄株式</a:t>
            </a:r>
            <a:r>
              <a:rPr kumimoji="1" lang="ja-JP" altLang="en-US" dirty="0" smtClean="0">
                <a:latin typeface="メイリオ" panose="020B0604030504040204" pitchFamily="50" charset="-128"/>
                <a:ea typeface="メイリオ" panose="020B0604030504040204" pitchFamily="50" charset="-128"/>
              </a:rPr>
              <a:t>会社</a:t>
            </a:r>
            <a:endParaRPr kumimoji="1" lang="en-US" altLang="ja-JP" smtClean="0">
              <a:latin typeface="メイリオ" panose="020B0604030504040204" pitchFamily="50" charset="-128"/>
              <a:ea typeface="メイリオ" panose="020B0604030504040204" pitchFamily="50" charset="-128"/>
            </a:endParaRPr>
          </a:p>
          <a:p>
            <a:pPr algn="r"/>
            <a:r>
              <a:rPr lang="ja-JP" altLang="en-US" dirty="0" smtClean="0">
                <a:latin typeface="メイリオ" panose="020B0604030504040204" pitchFamily="50" charset="-128"/>
                <a:ea typeface="メイリオ" panose="020B0604030504040204" pitchFamily="50" charset="-128"/>
              </a:rPr>
              <a:t>代表　相澤　和人</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12586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139190" y="204277"/>
            <a:ext cx="553156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ライフスタイルでの必要なサービス及びビジネス</a:t>
            </a:r>
          </a:p>
        </p:txBody>
      </p:sp>
      <p:grpSp>
        <p:nvGrpSpPr>
          <p:cNvPr id="4" name="グループ化 3"/>
          <p:cNvGrpSpPr/>
          <p:nvPr/>
        </p:nvGrpSpPr>
        <p:grpSpPr>
          <a:xfrm>
            <a:off x="1227160" y="998030"/>
            <a:ext cx="7178514" cy="4581051"/>
            <a:chOff x="1364312" y="715226"/>
            <a:chExt cx="7178514" cy="4581051"/>
          </a:xfrm>
        </p:grpSpPr>
        <p:cxnSp>
          <p:nvCxnSpPr>
            <p:cNvPr id="3" name="直線コネクタ 2"/>
            <p:cNvCxnSpPr/>
            <p:nvPr/>
          </p:nvCxnSpPr>
          <p:spPr>
            <a:xfrm>
              <a:off x="1846907" y="2833735"/>
              <a:ext cx="6083929" cy="452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flipV="1">
              <a:off x="4744016" y="715226"/>
              <a:ext cx="19614" cy="4581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006974" y="715226"/>
              <a:ext cx="2091350" cy="369332"/>
            </a:xfrm>
            <a:prstGeom prst="rect">
              <a:avLst/>
            </a:prstGeom>
            <a:noFill/>
          </p:spPr>
          <p:txBody>
            <a:bodyPr wrap="square" rtlCol="0">
              <a:spAutoFit/>
            </a:bodyPr>
            <a:lstStyle/>
            <a:p>
              <a:r>
                <a:rPr kumimoji="1" lang="ja-JP" altLang="en-US" b="1" dirty="0"/>
                <a:t>嗜好品</a:t>
              </a:r>
            </a:p>
          </p:txBody>
        </p:sp>
        <p:sp>
          <p:nvSpPr>
            <p:cNvPr id="11" name="円/楕円 10"/>
            <p:cNvSpPr/>
            <p:nvPr/>
          </p:nvSpPr>
          <p:spPr>
            <a:xfrm>
              <a:off x="3998612" y="2272420"/>
              <a:ext cx="1530036" cy="121316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ライフ</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スタイル</a:t>
              </a:r>
            </a:p>
          </p:txBody>
        </p:sp>
        <p:sp>
          <p:nvSpPr>
            <p:cNvPr id="12" name="テキスト ボックス 11"/>
            <p:cNvSpPr txBox="1"/>
            <p:nvPr/>
          </p:nvSpPr>
          <p:spPr>
            <a:xfrm>
              <a:off x="2039669" y="715226"/>
              <a:ext cx="2321460" cy="369332"/>
            </a:xfrm>
            <a:prstGeom prst="rect">
              <a:avLst/>
            </a:prstGeom>
            <a:noFill/>
          </p:spPr>
          <p:txBody>
            <a:bodyPr wrap="square" rtlCol="0">
              <a:spAutoFit/>
            </a:bodyPr>
            <a:lstStyle/>
            <a:p>
              <a:r>
                <a:rPr lang="ja-JP" altLang="en-US" b="1" dirty="0"/>
                <a:t>食に関わるビジネス</a:t>
              </a:r>
              <a:endParaRPr kumimoji="1" lang="ja-JP" altLang="en-US" b="1" dirty="0"/>
            </a:p>
          </p:txBody>
        </p:sp>
        <p:sp>
          <p:nvSpPr>
            <p:cNvPr id="13" name="テキスト ボックス 12"/>
            <p:cNvSpPr txBox="1"/>
            <p:nvPr/>
          </p:nvSpPr>
          <p:spPr>
            <a:xfrm>
              <a:off x="1364312" y="2827257"/>
              <a:ext cx="2706984" cy="646331"/>
            </a:xfrm>
            <a:prstGeom prst="rect">
              <a:avLst/>
            </a:prstGeom>
            <a:noFill/>
          </p:spPr>
          <p:txBody>
            <a:bodyPr wrap="square" rtlCol="0">
              <a:spAutoFit/>
            </a:bodyPr>
            <a:lstStyle/>
            <a:p>
              <a:pPr algn="ctr"/>
              <a:r>
                <a:rPr kumimoji="1" lang="ja-JP" altLang="en-US" b="1" dirty="0"/>
                <a:t>生活必需品及びサービス（ビジネス）</a:t>
              </a:r>
            </a:p>
          </p:txBody>
        </p:sp>
        <p:sp>
          <p:nvSpPr>
            <p:cNvPr id="14" name="テキスト ボックス 13"/>
            <p:cNvSpPr txBox="1"/>
            <p:nvPr/>
          </p:nvSpPr>
          <p:spPr>
            <a:xfrm>
              <a:off x="5518969" y="2936538"/>
              <a:ext cx="3023857"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余暇ビジネス・癒し</a:t>
              </a:r>
            </a:p>
          </p:txBody>
        </p:sp>
        <p:sp>
          <p:nvSpPr>
            <p:cNvPr id="15" name="テキスト ボックス 14"/>
            <p:cNvSpPr txBox="1"/>
            <p:nvPr/>
          </p:nvSpPr>
          <p:spPr>
            <a:xfrm>
              <a:off x="1560470" y="1171460"/>
              <a:ext cx="3193353" cy="1384995"/>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a:solidFill>
                  <a:srgbClr val="FF0000"/>
                </a:solidFill>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4969595" y="1158006"/>
              <a:ext cx="3332764" cy="1015663"/>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4969595" y="3473588"/>
              <a:ext cx="3193353" cy="1569660"/>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550663" y="3492901"/>
              <a:ext cx="3338208" cy="1200329"/>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solidFill>
                    <a:srgbClr val="002060"/>
                  </a:solidFill>
                  <a:latin typeface="メイリオ" panose="020B0604030504040204" pitchFamily="50" charset="-128"/>
                  <a:ea typeface="メイリオ" panose="020B0604030504040204" pitchFamily="50" charset="-128"/>
                </a:rPr>
                <a:t>・</a:t>
              </a:r>
              <a:endParaRPr kumimoji="1" lang="en-US" altLang="ja-JP" sz="1200" dirty="0" smtClean="0">
                <a:solidFill>
                  <a:srgbClr val="002060"/>
                </a:solidFill>
                <a:latin typeface="メイリオ" panose="020B0604030504040204" pitchFamily="50" charset="-128"/>
                <a:ea typeface="メイリオ" panose="020B0604030504040204" pitchFamily="50" charset="-128"/>
              </a:endParaRPr>
            </a:p>
            <a:p>
              <a:r>
                <a:rPr lang="ja-JP" altLang="en-US" sz="1200" dirty="0" smtClean="0">
                  <a:solidFill>
                    <a:srgbClr val="002060"/>
                  </a:solidFill>
                  <a:latin typeface="メイリオ" panose="020B0604030504040204" pitchFamily="50" charset="-128"/>
                  <a:ea typeface="メイリオ" panose="020B0604030504040204" pitchFamily="50" charset="-128"/>
                </a:rPr>
                <a:t>・</a:t>
              </a:r>
              <a:endParaRPr lang="en-US" altLang="ja-JP" sz="1200" dirty="0" smtClean="0">
                <a:solidFill>
                  <a:srgbClr val="002060"/>
                </a:solidFill>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p:txBody>
        </p:sp>
      </p:grpSp>
      <p:sp>
        <p:nvSpPr>
          <p:cNvPr id="19" name="テキスト ボックス 18"/>
          <p:cNvSpPr txBox="1"/>
          <p:nvPr/>
        </p:nvSpPr>
        <p:spPr>
          <a:xfrm>
            <a:off x="3526381" y="6140396"/>
            <a:ext cx="2531401" cy="646331"/>
          </a:xfrm>
          <a:prstGeom prst="rect">
            <a:avLst/>
          </a:prstGeom>
          <a:noFill/>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お金の価値と必要性</a:t>
            </a:r>
            <a:endParaRPr kumimoji="1" lang="en-US" altLang="ja-JP" dirty="0" smtClean="0">
              <a:latin typeface="メイリオ" panose="020B0604030504040204" pitchFamily="50" charset="-128"/>
              <a:ea typeface="メイリオ" panose="020B0604030504040204" pitchFamily="50" charset="-128"/>
            </a:endParaRPr>
          </a:p>
          <a:p>
            <a:pPr algn="ctr"/>
            <a:r>
              <a:rPr lang="ja-JP" altLang="en-US" dirty="0" smtClean="0">
                <a:latin typeface="メイリオ" panose="020B0604030504040204" pitchFamily="50" charset="-128"/>
                <a:ea typeface="メイリオ" panose="020B0604030504040204" pitchFamily="50" charset="-128"/>
              </a:rPr>
              <a:t>士農工商の意味</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18800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556941" y="245114"/>
            <a:ext cx="231919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自分と帰属の役割</a:t>
            </a:r>
          </a:p>
        </p:txBody>
      </p:sp>
      <p:grpSp>
        <p:nvGrpSpPr>
          <p:cNvPr id="21" name="グループ化 20"/>
          <p:cNvGrpSpPr/>
          <p:nvPr/>
        </p:nvGrpSpPr>
        <p:grpSpPr>
          <a:xfrm>
            <a:off x="1162726" y="980968"/>
            <a:ext cx="7450428" cy="4581051"/>
            <a:chOff x="1383611" y="715226"/>
            <a:chExt cx="7450428" cy="4581051"/>
          </a:xfrm>
        </p:grpSpPr>
        <p:cxnSp>
          <p:nvCxnSpPr>
            <p:cNvPr id="3" name="直線コネクタ 2"/>
            <p:cNvCxnSpPr/>
            <p:nvPr/>
          </p:nvCxnSpPr>
          <p:spPr>
            <a:xfrm>
              <a:off x="1846907" y="2833735"/>
              <a:ext cx="6083929" cy="452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flipV="1">
              <a:off x="4744016" y="715226"/>
              <a:ext cx="19614" cy="4581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528648" y="715226"/>
              <a:ext cx="2091350"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不安に思うこと</a:t>
              </a:r>
            </a:p>
          </p:txBody>
        </p:sp>
        <p:sp>
          <p:nvSpPr>
            <p:cNvPr id="11" name="円/楕円 10"/>
            <p:cNvSpPr/>
            <p:nvPr/>
          </p:nvSpPr>
          <p:spPr>
            <a:xfrm>
              <a:off x="3998612" y="2272420"/>
              <a:ext cx="1530036" cy="121316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新型コロナウィルス</a:t>
              </a:r>
            </a:p>
          </p:txBody>
        </p:sp>
        <p:sp>
          <p:nvSpPr>
            <p:cNvPr id="12" name="テキスト ボックス 11"/>
            <p:cNvSpPr txBox="1"/>
            <p:nvPr/>
          </p:nvSpPr>
          <p:spPr>
            <a:xfrm>
              <a:off x="2192446" y="715226"/>
              <a:ext cx="2091350"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自分ができること</a:t>
              </a:r>
            </a:p>
          </p:txBody>
        </p:sp>
        <p:sp>
          <p:nvSpPr>
            <p:cNvPr id="13" name="テキスト ボックス 12"/>
            <p:cNvSpPr txBox="1"/>
            <p:nvPr/>
          </p:nvSpPr>
          <p:spPr>
            <a:xfrm>
              <a:off x="1383611" y="2927152"/>
              <a:ext cx="3078298"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会社</a:t>
              </a:r>
              <a:r>
                <a:rPr kumimoji="1" lang="en-US" altLang="ja-JP" b="1"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帰属</a:t>
              </a:r>
              <a:r>
                <a:rPr kumimoji="1" lang="en-US" altLang="ja-JP" b="1"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が</a:t>
              </a:r>
              <a:r>
                <a:rPr kumimoji="1" lang="ja-JP" altLang="en-US" b="1" dirty="0">
                  <a:latin typeface="メイリオ" panose="020B0604030504040204" pitchFamily="50" charset="-128"/>
                  <a:ea typeface="メイリオ" panose="020B0604030504040204" pitchFamily="50" charset="-128"/>
                </a:rPr>
                <a:t>できるこ</a:t>
              </a:r>
              <a:r>
                <a:rPr lang="ja-JP" altLang="en-US" b="1" dirty="0">
                  <a:latin typeface="メイリオ" panose="020B0604030504040204" pitchFamily="50" charset="-128"/>
                  <a:ea typeface="メイリオ" panose="020B0604030504040204" pitchFamily="50" charset="-128"/>
                </a:rPr>
                <a:t>と</a:t>
              </a:r>
              <a:endParaRPr kumimoji="1" lang="ja-JP" altLang="en-US"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437480" y="3005751"/>
              <a:ext cx="3396559"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会社</a:t>
              </a:r>
              <a:r>
                <a:rPr kumimoji="1" lang="en-US" altLang="ja-JP" b="1"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帰属</a:t>
              </a:r>
              <a:r>
                <a:rPr lang="en-US" altLang="ja-JP" b="1" dirty="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が</a:t>
              </a:r>
              <a:r>
                <a:rPr kumimoji="1" lang="ja-JP" altLang="en-US" b="1" dirty="0">
                  <a:latin typeface="メイリオ" panose="020B0604030504040204" pitchFamily="50" charset="-128"/>
                  <a:ea typeface="メイリオ" panose="020B0604030504040204" pitchFamily="50" charset="-128"/>
                </a:rPr>
                <a:t>不安に思うこと</a:t>
              </a:r>
            </a:p>
          </p:txBody>
        </p:sp>
        <p:sp>
          <p:nvSpPr>
            <p:cNvPr id="17" name="テキスト ボックス 16"/>
            <p:cNvSpPr txBox="1"/>
            <p:nvPr/>
          </p:nvSpPr>
          <p:spPr>
            <a:xfrm>
              <a:off x="1435608" y="1159136"/>
              <a:ext cx="3193353" cy="120032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435608" y="3446689"/>
              <a:ext cx="2634558" cy="1200329"/>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5088152" y="1153880"/>
              <a:ext cx="3193353" cy="1015663"/>
            </a:xfrm>
            <a:prstGeom prst="rect">
              <a:avLst/>
            </a:prstGeom>
            <a:noFill/>
          </p:spPr>
          <p:txBody>
            <a:bodyPr wrap="square" rtlCol="0">
              <a:spAutoFit/>
            </a:bodyPr>
            <a:lstStyle/>
            <a:p>
              <a:r>
                <a:rPr kumimoji="1" lang="ja-JP" altLang="en-US" sz="1200" dirty="0" smtClean="0">
                  <a:solidFill>
                    <a:srgbClr val="002060"/>
                  </a:solidFill>
                  <a:latin typeface="メイリオ" panose="020B0604030504040204" pitchFamily="50" charset="-128"/>
                  <a:ea typeface="メイリオ" panose="020B0604030504040204" pitchFamily="50" charset="-128"/>
                </a:rPr>
                <a:t>・</a:t>
              </a:r>
              <a:endParaRPr kumimoji="1" lang="en-US" altLang="ja-JP" sz="1200" dirty="0" smtClean="0">
                <a:solidFill>
                  <a:srgbClr val="002060"/>
                </a:solidFill>
                <a:latin typeface="メイリオ" panose="020B0604030504040204" pitchFamily="50" charset="-128"/>
                <a:ea typeface="メイリオ" panose="020B0604030504040204" pitchFamily="50" charset="-128"/>
              </a:endParaRPr>
            </a:p>
            <a:p>
              <a:r>
                <a:rPr lang="ja-JP" altLang="en-US" sz="1200" dirty="0" smtClean="0">
                  <a:solidFill>
                    <a:srgbClr val="002060"/>
                  </a:solidFill>
                  <a:latin typeface="メイリオ" panose="020B0604030504040204" pitchFamily="50" charset="-128"/>
                  <a:ea typeface="メイリオ" panose="020B0604030504040204" pitchFamily="50" charset="-128"/>
                </a:rPr>
                <a:t>・</a:t>
              </a:r>
              <a:endParaRPr lang="en-US" altLang="ja-JP" sz="1200" smtClean="0">
                <a:solidFill>
                  <a:srgbClr val="002060"/>
                </a:solidFill>
                <a:latin typeface="メイリオ" panose="020B0604030504040204" pitchFamily="50" charset="-128"/>
                <a:ea typeface="メイリオ" panose="020B0604030504040204" pitchFamily="50" charset="-128"/>
              </a:endParaRPr>
            </a:p>
            <a:p>
              <a:r>
                <a:rPr kumimoji="1" lang="ja-JP" altLang="en-US" sz="1200" dirty="0" smtClean="0">
                  <a:solidFill>
                    <a:srgbClr val="002060"/>
                  </a:solidFill>
                  <a:latin typeface="メイリオ" panose="020B0604030504040204" pitchFamily="50" charset="-128"/>
                  <a:ea typeface="メイリオ" panose="020B0604030504040204" pitchFamily="50" charset="-128"/>
                </a:rPr>
                <a:t>・</a:t>
              </a:r>
              <a:endParaRPr kumimoji="1" lang="en-US" altLang="ja-JP" sz="1200" dirty="0" smtClean="0">
                <a:solidFill>
                  <a:srgbClr val="002060"/>
                </a:solidFill>
                <a:latin typeface="メイリオ" panose="020B0604030504040204" pitchFamily="50" charset="-128"/>
                <a:ea typeface="メイリオ" panose="020B0604030504040204" pitchFamily="50" charset="-128"/>
              </a:endParaRPr>
            </a:p>
            <a:p>
              <a:r>
                <a:rPr lang="ja-JP" altLang="en-US" sz="1200" dirty="0" smtClean="0">
                  <a:solidFill>
                    <a:srgbClr val="002060"/>
                  </a:solidFill>
                  <a:latin typeface="メイリオ" panose="020B0604030504040204" pitchFamily="50" charset="-128"/>
                  <a:ea typeface="メイリオ" panose="020B0604030504040204" pitchFamily="50" charset="-128"/>
                </a:rPr>
                <a:t>・</a:t>
              </a:r>
              <a:endParaRPr lang="en-US" altLang="ja-JP" sz="1200" dirty="0" smtClean="0">
                <a:solidFill>
                  <a:srgbClr val="002060"/>
                </a:solidFill>
                <a:latin typeface="メイリオ" panose="020B0604030504040204" pitchFamily="50" charset="-128"/>
                <a:ea typeface="メイリオ" panose="020B0604030504040204" pitchFamily="50" charset="-128"/>
              </a:endParaRPr>
            </a:p>
            <a:p>
              <a:r>
                <a:rPr kumimoji="1" lang="ja-JP" altLang="en-US" sz="1200" dirty="0">
                  <a:solidFill>
                    <a:srgbClr val="002060"/>
                  </a:solidFill>
                  <a:latin typeface="メイリオ" panose="020B0604030504040204" pitchFamily="50" charset="-128"/>
                  <a:ea typeface="メイリオ" panose="020B0604030504040204" pitchFamily="50" charset="-128"/>
                </a:rPr>
                <a:t>・</a:t>
              </a:r>
              <a:endParaRPr kumimoji="1" lang="ja-JP" altLang="en-US" sz="1200" dirty="0">
                <a:solidFill>
                  <a:srgbClr val="00206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088152" y="3501832"/>
              <a:ext cx="3550468" cy="120032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528003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100642" y="260239"/>
            <a:ext cx="3231792"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行動</a:t>
            </a:r>
            <a:r>
              <a:rPr lang="ja-JP" altLang="en-US" dirty="0" smtClean="0">
                <a:latin typeface="メイリオ" panose="020B0604030504040204" pitchFamily="50" charset="-128"/>
                <a:ea typeface="メイリオ" panose="020B0604030504040204" pitchFamily="50" charset="-128"/>
              </a:rPr>
              <a:t>したこと、今後の見通し</a:t>
            </a:r>
            <a:endParaRPr kumimoji="1" lang="ja-JP" altLang="en-US" dirty="0">
              <a:latin typeface="メイリオ" panose="020B0604030504040204" pitchFamily="50" charset="-128"/>
              <a:ea typeface="メイリオ" panose="020B0604030504040204" pitchFamily="50" charset="-128"/>
            </a:endParaRPr>
          </a:p>
        </p:txBody>
      </p:sp>
      <p:grpSp>
        <p:nvGrpSpPr>
          <p:cNvPr id="21" name="グループ化 20"/>
          <p:cNvGrpSpPr/>
          <p:nvPr/>
        </p:nvGrpSpPr>
        <p:grpSpPr>
          <a:xfrm>
            <a:off x="1404167" y="1076933"/>
            <a:ext cx="7495137" cy="4581051"/>
            <a:chOff x="1535697" y="715226"/>
            <a:chExt cx="7495137" cy="4581051"/>
          </a:xfrm>
        </p:grpSpPr>
        <p:cxnSp>
          <p:nvCxnSpPr>
            <p:cNvPr id="3" name="直線コネクタ 2"/>
            <p:cNvCxnSpPr/>
            <p:nvPr/>
          </p:nvCxnSpPr>
          <p:spPr>
            <a:xfrm>
              <a:off x="1846907" y="2833735"/>
              <a:ext cx="6083929" cy="452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flipV="1">
              <a:off x="4744016" y="715226"/>
              <a:ext cx="19614" cy="4581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528648" y="715226"/>
              <a:ext cx="2091350"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自粛したこと</a:t>
              </a:r>
              <a:endParaRPr kumimoji="1" lang="ja-JP" altLang="en-US" b="1" dirty="0">
                <a:latin typeface="メイリオ" panose="020B0604030504040204" pitchFamily="50" charset="-128"/>
                <a:ea typeface="メイリオ" panose="020B0604030504040204" pitchFamily="50" charset="-128"/>
              </a:endParaRPr>
            </a:p>
          </p:txBody>
        </p:sp>
        <p:sp>
          <p:nvSpPr>
            <p:cNvPr id="11" name="円/楕円 10"/>
            <p:cNvSpPr/>
            <p:nvPr/>
          </p:nvSpPr>
          <p:spPr>
            <a:xfrm>
              <a:off x="3998612" y="2272420"/>
              <a:ext cx="1530036" cy="121316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新型</a:t>
              </a:r>
              <a:r>
                <a:rPr kumimoji="1" lang="ja-JP" altLang="en-US" sz="1400" b="1" dirty="0" smtClean="0">
                  <a:latin typeface="メイリオ" panose="020B0604030504040204" pitchFamily="50" charset="-128"/>
                  <a:ea typeface="メイリオ" panose="020B0604030504040204" pitchFamily="50" charset="-128"/>
                </a:rPr>
                <a:t>コロナウィルス</a:t>
              </a:r>
              <a:endParaRPr kumimoji="1" lang="en-US" altLang="ja-JP" sz="1400" b="1" dirty="0" smtClean="0">
                <a:latin typeface="メイリオ" panose="020B0604030504040204" pitchFamily="50" charset="-128"/>
                <a:ea typeface="メイリオ" panose="020B0604030504040204" pitchFamily="50" charset="-128"/>
              </a:endParaRPr>
            </a:p>
            <a:p>
              <a:pPr algn="ctr"/>
              <a:r>
                <a:rPr lang="ja-JP" altLang="en-US" sz="1400" b="1" dirty="0">
                  <a:latin typeface="メイリオ" panose="020B0604030504040204" pitchFamily="50" charset="-128"/>
                  <a:ea typeface="メイリオ" panose="020B0604030504040204" pitchFamily="50" charset="-128"/>
                </a:rPr>
                <a:t>後</a:t>
              </a:r>
              <a:endParaRPr kumimoji="1" lang="ja-JP" altLang="en-US" sz="1400" b="1"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2192446" y="715226"/>
              <a:ext cx="2091350"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行動したこと</a:t>
              </a:r>
              <a:endParaRPr kumimoji="1" lang="ja-JP" altLang="en-US"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810573" y="2929944"/>
              <a:ext cx="3078298" cy="369332"/>
            </a:xfrm>
            <a:prstGeom prst="rect">
              <a:avLst/>
            </a:prstGeom>
            <a:noFill/>
          </p:spPr>
          <p:txBody>
            <a:bodyPr wrap="square" rtlCol="0">
              <a:spAutoFit/>
            </a:bodyPr>
            <a:lstStyle/>
            <a:p>
              <a:r>
                <a:rPr lang="ja-JP" altLang="en-US" b="1" dirty="0" smtClean="0">
                  <a:latin typeface="メイリオ" panose="020B0604030504040204" pitchFamily="50" charset="-128"/>
                  <a:ea typeface="メイリオ" panose="020B0604030504040204" pitchFamily="50" charset="-128"/>
                </a:rPr>
                <a:t>終息後の営業活動</a:t>
              </a:r>
              <a:endParaRPr kumimoji="1" lang="ja-JP" altLang="en-US"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634275" y="2985069"/>
              <a:ext cx="3396559"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終息後の断捨離</a:t>
              </a:r>
              <a:endParaRPr kumimoji="1" lang="ja-JP" altLang="en-US"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535697" y="1076925"/>
              <a:ext cx="3193353" cy="120032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535697" y="3354401"/>
              <a:ext cx="2634558" cy="1384995"/>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5082246" y="1079724"/>
              <a:ext cx="3193353" cy="1200329"/>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082246" y="3440317"/>
              <a:ext cx="2973146" cy="1200329"/>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186003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17023" y="272449"/>
            <a:ext cx="6102185" cy="646331"/>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新型コロナウィルス終息後の</a:t>
            </a:r>
            <a:r>
              <a:rPr kumimoji="1" lang="ja-JP" altLang="en-US" dirty="0" smtClean="0">
                <a:latin typeface="メイリオ" panose="020B0604030504040204" pitchFamily="50" charset="-128"/>
                <a:ea typeface="メイリオ" panose="020B0604030504040204" pitchFamily="50" charset="-128"/>
              </a:rPr>
              <a:t>ビジネスモデル</a:t>
            </a:r>
            <a:endParaRPr kumimoji="1" lang="en-US" altLang="ja-JP" dirty="0" smtClean="0">
              <a:latin typeface="メイリオ" panose="020B0604030504040204" pitchFamily="50" charset="-128"/>
              <a:ea typeface="メイリオ" panose="020B0604030504040204" pitchFamily="50" charset="-128"/>
            </a:endParaRPr>
          </a:p>
          <a:p>
            <a:pPr algn="ctr"/>
            <a:r>
              <a:rPr lang="en-US" altLang="ja-JP"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あなたのミッション</a:t>
            </a:r>
            <a:r>
              <a:rPr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338667" y="1253065"/>
            <a:ext cx="8432800" cy="52493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98375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p:cNvGrpSpPr/>
          <p:nvPr/>
        </p:nvGrpSpPr>
        <p:grpSpPr>
          <a:xfrm>
            <a:off x="125102" y="336979"/>
            <a:ext cx="9018898" cy="6444067"/>
            <a:chOff x="125102" y="336979"/>
            <a:chExt cx="9018898" cy="6444067"/>
          </a:xfrm>
        </p:grpSpPr>
        <p:grpSp>
          <p:nvGrpSpPr>
            <p:cNvPr id="21" name="グループ化 20"/>
            <p:cNvGrpSpPr/>
            <p:nvPr/>
          </p:nvGrpSpPr>
          <p:grpSpPr>
            <a:xfrm>
              <a:off x="125102" y="536155"/>
              <a:ext cx="9018898" cy="5493454"/>
              <a:chOff x="173865" y="554262"/>
              <a:chExt cx="9018898" cy="5493454"/>
            </a:xfrm>
          </p:grpSpPr>
          <p:grpSp>
            <p:nvGrpSpPr>
              <p:cNvPr id="17" name="グループ化 16"/>
              <p:cNvGrpSpPr/>
              <p:nvPr/>
            </p:nvGrpSpPr>
            <p:grpSpPr>
              <a:xfrm>
                <a:off x="173865" y="554262"/>
                <a:ext cx="9018898" cy="4129477"/>
                <a:chOff x="32197" y="1046720"/>
                <a:chExt cx="9018898" cy="3681490"/>
              </a:xfrm>
            </p:grpSpPr>
            <p:grpSp>
              <p:nvGrpSpPr>
                <p:cNvPr id="8" name="グループ化 7"/>
                <p:cNvGrpSpPr/>
                <p:nvPr/>
              </p:nvGrpSpPr>
              <p:grpSpPr>
                <a:xfrm>
                  <a:off x="32197" y="1046720"/>
                  <a:ext cx="9018898" cy="1120126"/>
                  <a:chOff x="57955" y="1046720"/>
                  <a:chExt cx="9367784" cy="1120126"/>
                </a:xfrm>
              </p:grpSpPr>
              <p:sp>
                <p:nvSpPr>
                  <p:cNvPr id="2" name="正方形/長方形 1"/>
                  <p:cNvSpPr/>
                  <p:nvPr/>
                </p:nvSpPr>
                <p:spPr>
                  <a:xfrm>
                    <a:off x="57955" y="1046720"/>
                    <a:ext cx="1324000" cy="4889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2019</a:t>
                    </a:r>
                    <a:r>
                      <a:rPr kumimoji="1" lang="ja-JP" altLang="en-US" sz="1050" dirty="0">
                        <a:solidFill>
                          <a:schemeClr val="tx1"/>
                        </a:solidFill>
                        <a:latin typeface="メイリオ" panose="020B0604030504040204" pitchFamily="50" charset="-128"/>
                        <a:ea typeface="メイリオ" panose="020B0604030504040204" pitchFamily="50" charset="-128"/>
                      </a:rPr>
                      <a:t>年</a:t>
                    </a:r>
                    <a:r>
                      <a:rPr kumimoji="1" lang="en-US" altLang="ja-JP" sz="1050" dirty="0">
                        <a:solidFill>
                          <a:schemeClr val="tx1"/>
                        </a:solidFill>
                        <a:latin typeface="メイリオ" panose="020B0604030504040204" pitchFamily="50" charset="-128"/>
                        <a:ea typeface="メイリオ" panose="020B0604030504040204" pitchFamily="50" charset="-128"/>
                      </a:rPr>
                      <a:t>11</a:t>
                    </a:r>
                    <a:r>
                      <a:rPr kumimoji="1" lang="ja-JP" altLang="en-US" sz="1050" dirty="0">
                        <a:solidFill>
                          <a:schemeClr val="tx1"/>
                        </a:solidFill>
                        <a:latin typeface="メイリオ" panose="020B0604030504040204" pitchFamily="50" charset="-128"/>
                        <a:ea typeface="メイリオ" panose="020B0604030504040204" pitchFamily="50" charset="-128"/>
                      </a:rPr>
                      <a:t>月下旬から</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月初旬に人から人へ感染</a:t>
                    </a:r>
                  </a:p>
                </p:txBody>
              </p:sp>
              <p:sp>
                <p:nvSpPr>
                  <p:cNvPr id="3" name="正方形/長方形 2"/>
                  <p:cNvSpPr/>
                  <p:nvPr/>
                </p:nvSpPr>
                <p:spPr>
                  <a:xfrm>
                    <a:off x="1428463" y="1046720"/>
                    <a:ext cx="3975384" cy="4889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メイリオ" panose="020B0604030504040204" pitchFamily="50" charset="-128"/>
                        <a:ea typeface="メイリオ" panose="020B0604030504040204" pitchFamily="50" charset="-128"/>
                      </a:rPr>
                      <a:t>発祥地：中国武漢市</a:t>
                    </a:r>
                    <a:r>
                      <a:rPr lang="zh-TW" altLang="en-US" sz="1050" dirty="0">
                        <a:solidFill>
                          <a:schemeClr val="tx1"/>
                        </a:solidFill>
                        <a:latin typeface="メイリオ" panose="020B0604030504040204" pitchFamily="50" charset="-128"/>
                        <a:ea typeface="メイリオ" panose="020B0604030504040204" pitchFamily="50" charset="-128"/>
                      </a:rPr>
                      <a:t>華南海鮮市場</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ウィルスの起源はセンザンコウとコウモリにあるウィルスが組み合わさってできたウィルスが人へ</a:t>
                    </a:r>
                    <a:r>
                      <a:rPr lang="ja-JP" altLang="en-US" sz="1050" dirty="0" smtClean="0">
                        <a:solidFill>
                          <a:schemeClr val="tx1"/>
                        </a:solidFill>
                        <a:latin typeface="メイリオ" panose="020B0604030504040204" pitchFamily="50" charset="-128"/>
                        <a:ea typeface="メイリオ" panose="020B0604030504040204" pitchFamily="50" charset="-128"/>
                      </a:rPr>
                      <a:t>感染</a:t>
                    </a:r>
                    <a:r>
                      <a:rPr lang="ja-JP" altLang="en-US" sz="1050" dirty="0" smtClean="0">
                        <a:solidFill>
                          <a:schemeClr val="tx1"/>
                        </a:solidFill>
                        <a:latin typeface="メイリオ" panose="020B0604030504040204" pitchFamily="50" charset="-128"/>
                        <a:ea typeface="メイリオ" panose="020B0604030504040204" pitchFamily="50" charset="-128"/>
                      </a:rPr>
                      <a:t>したという</a:t>
                    </a:r>
                    <a:r>
                      <a:rPr lang="ja-JP" altLang="en-US" sz="1050" dirty="0" smtClean="0">
                        <a:solidFill>
                          <a:schemeClr val="tx1"/>
                        </a:solidFill>
                        <a:latin typeface="メイリオ" panose="020B0604030504040204" pitchFamily="50" charset="-128"/>
                        <a:ea typeface="メイリオ" panose="020B0604030504040204" pitchFamily="50" charset="-128"/>
                      </a:rPr>
                      <a:t>説</a:t>
                    </a:r>
                    <a:endParaRPr lang="ja-JP" altLang="en-US" sz="1050" dirty="0">
                      <a:solidFill>
                        <a:schemeClr val="tx1"/>
                      </a:solidFill>
                      <a:latin typeface="メイリオ" panose="020B0604030504040204" pitchFamily="50" charset="-128"/>
                      <a:ea typeface="メイリオ" panose="020B0604030504040204" pitchFamily="50" charset="-128"/>
                    </a:endParaRPr>
                  </a:p>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57955" y="1564366"/>
                    <a:ext cx="1324000" cy="602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2019</a:t>
                    </a:r>
                    <a:r>
                      <a:rPr kumimoji="1" lang="ja-JP" altLang="en-US" sz="1050" dirty="0">
                        <a:solidFill>
                          <a:schemeClr val="tx1"/>
                        </a:solidFill>
                        <a:latin typeface="メイリオ" panose="020B0604030504040204" pitchFamily="50" charset="-128"/>
                        <a:ea typeface="メイリオ" panose="020B0604030504040204" pitchFamily="50" charset="-128"/>
                      </a:rPr>
                      <a:t>年</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31</a:t>
                    </a:r>
                    <a:r>
                      <a:rPr kumimoji="1" lang="ja-JP" altLang="en-US" sz="1050" dirty="0">
                        <a:solidFill>
                          <a:schemeClr val="tx1"/>
                        </a:solidFill>
                        <a:latin typeface="メイリオ" panose="020B0604030504040204" pitchFamily="50" charset="-128"/>
                        <a:ea typeface="メイリオ" panose="020B0604030504040204" pitchFamily="50" charset="-128"/>
                      </a:rPr>
                      <a:t>日に報道される。それ以降報道されるようになる</a:t>
                    </a:r>
                  </a:p>
                </p:txBody>
              </p:sp>
              <p:sp>
                <p:nvSpPr>
                  <p:cNvPr id="5" name="正方形/長方形 4"/>
                  <p:cNvSpPr/>
                  <p:nvPr/>
                </p:nvSpPr>
                <p:spPr>
                  <a:xfrm>
                    <a:off x="5450355" y="1046720"/>
                    <a:ext cx="3975384" cy="4889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メイリオ" panose="020B0604030504040204" pitchFamily="50" charset="-128"/>
                        <a:ea typeface="メイリオ" panose="020B0604030504040204" pitchFamily="50" charset="-128"/>
                      </a:rPr>
                      <a:t>情報なし。無関心の状態</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428463" y="1564366"/>
                    <a:ext cx="3975384" cy="602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11</a:t>
                    </a:r>
                    <a:r>
                      <a:rPr kumimoji="1" lang="ja-JP" altLang="en-US" sz="1050" dirty="0">
                        <a:solidFill>
                          <a:schemeClr val="tx1"/>
                        </a:solidFill>
                        <a:latin typeface="メイリオ" panose="020B0604030504040204" pitchFamily="50" charset="-128"/>
                        <a:ea typeface="メイリオ" panose="020B0604030504040204" pitchFamily="50" charset="-128"/>
                      </a:rPr>
                      <a:t>日中国武漢で</a:t>
                    </a:r>
                    <a:r>
                      <a:rPr kumimoji="1" lang="en-US" altLang="ja-JP" sz="1050" dirty="0">
                        <a:solidFill>
                          <a:schemeClr val="tx1"/>
                        </a:solidFill>
                        <a:latin typeface="メイリオ" panose="020B0604030504040204" pitchFamily="50" charset="-128"/>
                        <a:ea typeface="メイリオ" panose="020B0604030504040204" pitchFamily="50" charset="-128"/>
                      </a:rPr>
                      <a:t>41</a:t>
                    </a:r>
                    <a:r>
                      <a:rPr kumimoji="1" lang="ja-JP" altLang="en-US" sz="1050" dirty="0">
                        <a:solidFill>
                          <a:schemeClr val="tx1"/>
                        </a:solidFill>
                        <a:latin typeface="メイリオ" panose="020B0604030504040204" pitchFamily="50" charset="-128"/>
                        <a:ea typeface="メイリオ" panose="020B0604030504040204" pitchFamily="50" charset="-128"/>
                      </a:rPr>
                      <a:t>人が感染</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名死亡</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ＷＨＯに関する記事は</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8</a:t>
                    </a:r>
                    <a:r>
                      <a:rPr lang="ja-JP" altLang="en-US" sz="1050" dirty="0">
                        <a:solidFill>
                          <a:schemeClr val="tx1"/>
                        </a:solidFill>
                        <a:latin typeface="メイリオ" panose="020B0604030504040204" pitchFamily="50" charset="-128"/>
                        <a:ea typeface="メイリオ" panose="020B0604030504040204" pitchFamily="50" charset="-128"/>
                      </a:rPr>
                      <a:t>日から</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23</a:t>
                    </a:r>
                    <a:r>
                      <a:rPr lang="ja-JP" altLang="en-US" sz="1050" dirty="0">
                        <a:solidFill>
                          <a:schemeClr val="tx1"/>
                        </a:solidFill>
                        <a:latin typeface="メイリオ" panose="020B0604030504040204" pitchFamily="50" charset="-128"/>
                        <a:ea typeface="メイリオ" panose="020B0604030504040204" pitchFamily="50" charset="-128"/>
                      </a:rPr>
                      <a:t>日からより活発化、報道される。</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21</a:t>
                    </a:r>
                    <a:r>
                      <a:rPr kumimoji="1" lang="ja-JP" altLang="en-US" sz="1050" dirty="0">
                        <a:solidFill>
                          <a:schemeClr val="tx1"/>
                        </a:solidFill>
                        <a:latin typeface="メイリオ" panose="020B0604030504040204" pitchFamily="50" charset="-128"/>
                        <a:ea typeface="メイリオ" panose="020B0604030504040204" pitchFamily="50" charset="-128"/>
                      </a:rPr>
                      <a:t>日、日本感染</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人、</a:t>
                    </a:r>
                    <a:r>
                      <a:rPr kumimoji="1" lang="en-US" altLang="ja-JP" sz="1050" dirty="0">
                        <a:solidFill>
                          <a:schemeClr val="tx1"/>
                        </a:solidFill>
                        <a:latin typeface="メイリオ" panose="020B0604030504040204" pitchFamily="50" charset="-128"/>
                        <a:ea typeface="メイリオ" panose="020B0604030504040204" pitchFamily="50" charset="-128"/>
                      </a:rPr>
                      <a:t>25</a:t>
                    </a:r>
                    <a:r>
                      <a:rPr kumimoji="1" lang="ja-JP" altLang="en-US" sz="1050" dirty="0">
                        <a:solidFill>
                          <a:schemeClr val="tx1"/>
                        </a:solidFill>
                        <a:latin typeface="メイリオ" panose="020B0604030504040204" pitchFamily="50" charset="-128"/>
                        <a:ea typeface="メイリオ" panose="020B0604030504040204" pitchFamily="50" charset="-128"/>
                      </a:rPr>
                      <a:t>日には中国</a:t>
                    </a:r>
                    <a:r>
                      <a:rPr kumimoji="1" lang="en-US" altLang="ja-JP" sz="1050" dirty="0">
                        <a:solidFill>
                          <a:schemeClr val="tx1"/>
                        </a:solidFill>
                        <a:latin typeface="メイリオ" panose="020B0604030504040204" pitchFamily="50" charset="-128"/>
                        <a:ea typeface="メイリオ" panose="020B0604030504040204" pitchFamily="50" charset="-128"/>
                      </a:rPr>
                      <a:t>1000</a:t>
                    </a:r>
                    <a:r>
                      <a:rPr kumimoji="1" lang="ja-JP" altLang="en-US" sz="1050" dirty="0">
                        <a:solidFill>
                          <a:schemeClr val="tx1"/>
                        </a:solidFill>
                        <a:latin typeface="メイリオ" panose="020B0604030504040204" pitchFamily="50" charset="-128"/>
                        <a:ea typeface="メイリオ" panose="020B0604030504040204" pitchFamily="50" charset="-128"/>
                      </a:rPr>
                      <a:t>人</a:t>
                    </a:r>
                    <a:r>
                      <a:rPr kumimoji="1" lang="ja-JP" altLang="en-US" sz="1050">
                        <a:solidFill>
                          <a:schemeClr val="tx1"/>
                        </a:solidFill>
                        <a:latin typeface="メイリオ" panose="020B0604030504040204" pitchFamily="50" charset="-128"/>
                        <a:ea typeface="メイリオ" panose="020B0604030504040204" pitchFamily="50" charset="-128"/>
                      </a:rPr>
                      <a:t>感染者超える。</a:t>
                    </a:r>
                    <a:r>
                      <a:rPr kumimoji="1" lang="en-US" altLang="ja-JP" sz="1050">
                        <a:solidFill>
                          <a:schemeClr val="tx1"/>
                        </a:solidFill>
                        <a:latin typeface="メイリオ" panose="020B0604030504040204" pitchFamily="50" charset="-128"/>
                        <a:ea typeface="メイリオ" panose="020B0604030504040204" pitchFamily="50" charset="-128"/>
                      </a:rPr>
                      <a:t>2</a:t>
                    </a:r>
                    <a:r>
                      <a:rPr lang="ja-JP" altLang="en-US" sz="1050">
                        <a:solidFill>
                          <a:schemeClr val="tx1"/>
                        </a:solidFill>
                        <a:latin typeface="メイリオ" panose="020B0604030504040204" pitchFamily="50" charset="-128"/>
                        <a:ea typeface="メイリオ" panose="020B0604030504040204" pitchFamily="50" charset="-128"/>
                      </a:rPr>
                      <a:t>月初旬中国武漢地区閉鎖</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5450355" y="1564366"/>
                    <a:ext cx="3924735" cy="602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2020</a:t>
                    </a:r>
                    <a:r>
                      <a:rPr kumimoji="1" lang="ja-JP" altLang="en-US" sz="1050" dirty="0">
                        <a:solidFill>
                          <a:schemeClr val="tx1"/>
                        </a:solidFill>
                        <a:latin typeface="メイリオ" panose="020B0604030504040204" pitchFamily="50" charset="-128"/>
                        <a:ea typeface="メイリオ" panose="020B0604030504040204" pitchFamily="50" charset="-128"/>
                      </a:rPr>
                      <a:t>年が始まり、決意表明、習字で</a:t>
                    </a:r>
                    <a:r>
                      <a:rPr lang="ja-JP" altLang="en-US"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rgbClr val="FF0000"/>
                        </a:solidFill>
                        <a:latin typeface="メイリオ" panose="020B0604030504040204" pitchFamily="50" charset="-128"/>
                        <a:ea typeface="メイリオ" panose="020B0604030504040204" pitchFamily="50" charset="-128"/>
                      </a:rPr>
                      <a:t>増</a:t>
                    </a:r>
                    <a:r>
                      <a:rPr lang="ja-JP" altLang="en-US" sz="1050" dirty="0">
                        <a:solidFill>
                          <a:schemeClr val="tx1"/>
                        </a:solidFill>
                        <a:latin typeface="メイリオ" panose="020B0604030504040204" pitchFamily="50" charset="-128"/>
                        <a:ea typeface="メイリオ" panose="020B0604030504040204" pitchFamily="50" charset="-128"/>
                      </a:rPr>
                      <a:t>」「中庸」「八正道」「</a:t>
                    </a:r>
                    <a:r>
                      <a:rPr lang="ja-JP" altLang="en-US" sz="1050" dirty="0">
                        <a:solidFill>
                          <a:srgbClr val="FF0000"/>
                        </a:solidFill>
                        <a:latin typeface="メイリオ" panose="020B0604030504040204" pitchFamily="50" charset="-128"/>
                        <a:ea typeface="メイリオ" panose="020B0604030504040204" pitchFamily="50" charset="-128"/>
                      </a:rPr>
                      <a:t>物語</a:t>
                    </a:r>
                    <a:r>
                      <a:rPr lang="ja-JP" altLang="en-US" sz="1050" dirty="0">
                        <a:solidFill>
                          <a:schemeClr val="tx1"/>
                        </a:solidFill>
                        <a:latin typeface="メイリオ" panose="020B0604030504040204" pitchFamily="50" charset="-128"/>
                        <a:ea typeface="メイリオ" panose="020B0604030504040204" pitchFamily="50" charset="-128"/>
                      </a:rPr>
                      <a:t>」「心増愉浮」（</a:t>
                    </a:r>
                    <a:r>
                      <a:rPr lang="en-US" altLang="ja-JP" sz="1050" dirty="0">
                        <a:solidFill>
                          <a:schemeClr val="tx1"/>
                        </a:solidFill>
                        <a:latin typeface="メイリオ" panose="020B0604030504040204" pitchFamily="50" charset="-128"/>
                        <a:ea typeface="メイリオ" panose="020B0604030504040204" pitchFamily="50" charset="-128"/>
                      </a:rPr>
                      <a:t>4</a:t>
                    </a:r>
                    <a:r>
                      <a:rPr lang="ja-JP" altLang="en-US" sz="1050" dirty="0">
                        <a:solidFill>
                          <a:schemeClr val="tx1"/>
                        </a:solidFill>
                        <a:latin typeface="メイリオ" panose="020B0604030504040204" pitchFamily="50" charset="-128"/>
                        <a:ea typeface="メイリオ" panose="020B0604030504040204" pitchFamily="50" charset="-128"/>
                      </a:rPr>
                      <a:t>名の造語）を書く。</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月は</a:t>
                    </a:r>
                    <a:r>
                      <a:rPr lang="ja-JP" altLang="en-US" sz="1050" dirty="0">
                        <a:solidFill>
                          <a:srgbClr val="FF0000"/>
                        </a:solidFill>
                        <a:latin typeface="メイリオ" panose="020B0604030504040204" pitchFamily="50" charset="-128"/>
                        <a:ea typeface="メイリオ" panose="020B0604030504040204" pitchFamily="50" charset="-128"/>
                      </a:rPr>
                      <a:t>ダイアナ</a:t>
                    </a:r>
                    <a:r>
                      <a:rPr lang="ja-JP" altLang="en-US" sz="1050" dirty="0">
                        <a:solidFill>
                          <a:schemeClr val="tx1"/>
                        </a:solidFill>
                        <a:latin typeface="メイリオ" panose="020B0604030504040204" pitchFamily="50" charset="-128"/>
                        <a:ea typeface="メイリオ" panose="020B0604030504040204" pitchFamily="50" charset="-128"/>
                      </a:rPr>
                      <a:t>の福岡出張等もあり、未来創造を前向きに捉えている。新型コロナウィルスはまだ、</a:t>
                    </a:r>
                    <a:r>
                      <a:rPr lang="ja-JP" altLang="en-US" sz="1050" dirty="0">
                        <a:solidFill>
                          <a:srgbClr val="FF0000"/>
                        </a:solidFill>
                        <a:latin typeface="メイリオ" panose="020B0604030504040204" pitchFamily="50" charset="-128"/>
                        <a:ea typeface="メイリオ" panose="020B0604030504040204" pitchFamily="50" charset="-128"/>
                      </a:rPr>
                      <a:t>他人事。</a:t>
                    </a:r>
                    <a:endParaRPr lang="en-US" altLang="ja-JP" sz="1050" dirty="0">
                      <a:solidFill>
                        <a:srgbClr val="FF0000"/>
                      </a:solidFill>
                      <a:latin typeface="メイリオ" panose="020B0604030504040204" pitchFamily="50" charset="-128"/>
                      <a:ea typeface="メイリオ" panose="020B0604030504040204" pitchFamily="50" charset="-128"/>
                    </a:endParaRPr>
                  </a:p>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pSp>
            <p:grpSp>
              <p:nvGrpSpPr>
                <p:cNvPr id="10" name="グループ化 9"/>
                <p:cNvGrpSpPr/>
                <p:nvPr/>
              </p:nvGrpSpPr>
              <p:grpSpPr>
                <a:xfrm>
                  <a:off x="32197" y="2188857"/>
                  <a:ext cx="8969429" cy="2539353"/>
                  <a:chOff x="57955" y="587527"/>
                  <a:chExt cx="9316402" cy="1465527"/>
                </a:xfrm>
              </p:grpSpPr>
              <p:sp>
                <p:nvSpPr>
                  <p:cNvPr id="11" name="正方形/長方形 10"/>
                  <p:cNvSpPr/>
                  <p:nvPr/>
                </p:nvSpPr>
                <p:spPr>
                  <a:xfrm>
                    <a:off x="57955" y="587527"/>
                    <a:ext cx="1324000" cy="672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2020</a:t>
                    </a:r>
                    <a:r>
                      <a:rPr kumimoji="1" lang="ja-JP" altLang="en-US" sz="1050" dirty="0">
                        <a:solidFill>
                          <a:schemeClr val="tx1"/>
                        </a:solidFill>
                        <a:latin typeface="メイリオ" panose="020B0604030504040204" pitchFamily="50" charset="-128"/>
                        <a:ea typeface="メイリオ" panose="020B0604030504040204" pitchFamily="50" charset="-128"/>
                      </a:rPr>
                      <a:t>年</a:t>
                    </a:r>
                    <a:r>
                      <a:rPr lang="ja-JP" altLang="en-US" sz="1050" dirty="0">
                        <a:solidFill>
                          <a:schemeClr val="tx1"/>
                        </a:solidFill>
                        <a:latin typeface="メイリオ" panose="020B0604030504040204" pitchFamily="50" charset="-128"/>
                        <a:ea typeface="メイリオ" panose="020B0604030504040204" pitchFamily="50" charset="-128"/>
                      </a:rPr>
                      <a:t>２</a:t>
                    </a:r>
                    <a:r>
                      <a:rPr kumimoji="1" lang="ja-JP" altLang="en-US" sz="1050" dirty="0">
                        <a:solidFill>
                          <a:schemeClr val="tx1"/>
                        </a:solidFill>
                        <a:latin typeface="メイリオ" panose="020B0604030504040204" pitchFamily="50" charset="-128"/>
                        <a:ea typeface="メイリオ" panose="020B0604030504040204" pitchFamily="50" charset="-128"/>
                      </a:rPr>
                      <a:t>月から</a:t>
                    </a:r>
                    <a:r>
                      <a:rPr lang="ja-JP" altLang="en-US" sz="1050" dirty="0">
                        <a:solidFill>
                          <a:schemeClr val="tx1"/>
                        </a:solidFill>
                        <a:latin typeface="メイリオ" panose="020B0604030504040204" pitchFamily="50" charset="-128"/>
                        <a:ea typeface="メイリオ" panose="020B0604030504040204" pitchFamily="50" charset="-128"/>
                      </a:rPr>
                      <a:t>クルーズ船からの感染から広がる。</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428463" y="587527"/>
                    <a:ext cx="3975384" cy="672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メイリオ" panose="020B0604030504040204" pitchFamily="50" charset="-128"/>
                        <a:ea typeface="メイリオ" panose="020B0604030504040204" pitchFamily="50" charset="-128"/>
                      </a:rPr>
                      <a:t>ダイアモンドプリンセスは</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25</a:t>
                    </a:r>
                    <a:r>
                      <a:rPr lang="ja-JP" altLang="en-US" sz="1050" dirty="0">
                        <a:solidFill>
                          <a:schemeClr val="tx1"/>
                        </a:solidFill>
                        <a:latin typeface="メイリオ" panose="020B0604030504040204" pitchFamily="50" charset="-128"/>
                        <a:ea typeface="メイリオ" panose="020B0604030504040204" pitchFamily="50" charset="-128"/>
                      </a:rPr>
                      <a:t>日横浜港を出発し、鹿児島、香港、ベトナム、台湾、および沖縄に立ち寄り、</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日に横浜港に帰港、 </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25</a:t>
                    </a:r>
                    <a:r>
                      <a:rPr lang="ja-JP" altLang="en-US" sz="1050" dirty="0">
                        <a:solidFill>
                          <a:schemeClr val="tx1"/>
                        </a:solidFill>
                        <a:latin typeface="メイリオ" panose="020B0604030504040204" pitchFamily="50" charset="-128"/>
                        <a:ea typeface="メイリオ" panose="020B0604030504040204" pitchFamily="50" charset="-128"/>
                      </a:rPr>
                      <a:t>日に香港の感染者がクルーズ船で来日したことから始まり、隔離が始まる。</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日感染</a:t>
                    </a:r>
                    <a:r>
                      <a:rPr lang="en-US" altLang="ja-JP" sz="1050" dirty="0">
                        <a:solidFill>
                          <a:schemeClr val="tx1"/>
                        </a:solidFill>
                        <a:latin typeface="メイリオ" panose="020B0604030504040204" pitchFamily="50" charset="-128"/>
                        <a:ea typeface="メイリオ" panose="020B0604030504040204" pitchFamily="50" charset="-128"/>
                      </a:rPr>
                      <a:t>10</a:t>
                    </a:r>
                    <a:r>
                      <a:rPr lang="ja-JP" altLang="en-US" sz="1050" dirty="0">
                        <a:solidFill>
                          <a:schemeClr val="tx1"/>
                        </a:solidFill>
                        <a:latin typeface="メイリオ" panose="020B0604030504040204" pitchFamily="50" charset="-128"/>
                        <a:ea typeface="メイリオ" panose="020B0604030504040204" pitchFamily="50" charset="-128"/>
                      </a:rPr>
                      <a:t>人その後増え続け、</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週間隔離した後、</a:t>
                    </a:r>
                    <a:r>
                      <a:rPr lang="en-US" altLang="ja-JP" sz="1050" dirty="0">
                        <a:solidFill>
                          <a:schemeClr val="tx1"/>
                        </a:solidFill>
                        <a:latin typeface="メイリオ" panose="020B0604030504040204" pitchFamily="50" charset="-128"/>
                        <a:ea typeface="メイリオ" panose="020B0604030504040204" pitchFamily="50" charset="-128"/>
                      </a:rPr>
                      <a:t>19</a:t>
                    </a:r>
                    <a:r>
                      <a:rPr lang="ja-JP" altLang="en-US" sz="1050" dirty="0">
                        <a:solidFill>
                          <a:schemeClr val="tx1"/>
                        </a:solidFill>
                        <a:latin typeface="メイリオ" panose="020B0604030504040204" pitchFamily="50" charset="-128"/>
                        <a:ea typeface="メイリオ" panose="020B0604030504040204" pitchFamily="50" charset="-128"/>
                      </a:rPr>
                      <a:t>日に下船が始まる。報道が過熱、政府の対応、世界からの批判が殺到。隔離施設にホテル三日月が協力した。中国は</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日</a:t>
                    </a:r>
                    <a:r>
                      <a:rPr lang="en-US" altLang="ja-JP" sz="1050" dirty="0">
                        <a:solidFill>
                          <a:schemeClr val="tx1"/>
                        </a:solidFill>
                        <a:latin typeface="メイリオ" panose="020B0604030504040204" pitchFamily="50" charset="-128"/>
                        <a:ea typeface="メイリオ" panose="020B0604030504040204" pitchFamily="50" charset="-128"/>
                      </a:rPr>
                      <a:t>10000</a:t>
                    </a:r>
                    <a:r>
                      <a:rPr lang="ja-JP" altLang="en-US" sz="1050" dirty="0">
                        <a:solidFill>
                          <a:schemeClr val="tx1"/>
                        </a:solidFill>
                        <a:latin typeface="メイリオ" panose="020B0604030504040204" pitchFamily="50" charset="-128"/>
                        <a:ea typeface="メイリオ" panose="020B0604030504040204" pitchFamily="50" charset="-128"/>
                      </a:rPr>
                      <a:t>人、</a:t>
                    </a:r>
                    <a:r>
                      <a:rPr lang="en-US" altLang="ja-JP" sz="1050" dirty="0">
                        <a:solidFill>
                          <a:schemeClr val="tx1"/>
                        </a:solidFill>
                        <a:latin typeface="メイリオ" panose="020B0604030504040204" pitchFamily="50" charset="-128"/>
                        <a:ea typeface="メイリオ" panose="020B0604030504040204" pitchFamily="50" charset="-128"/>
                      </a:rPr>
                      <a:t>4</a:t>
                    </a:r>
                    <a:r>
                      <a:rPr lang="ja-JP" altLang="en-US" sz="1050" dirty="0">
                        <a:solidFill>
                          <a:schemeClr val="tx1"/>
                        </a:solidFill>
                        <a:latin typeface="メイリオ" panose="020B0604030504040204" pitchFamily="50" charset="-128"/>
                        <a:ea typeface="メイリオ" panose="020B0604030504040204" pitchFamily="50" charset="-128"/>
                      </a:rPr>
                      <a:t>日に</a:t>
                    </a:r>
                    <a:r>
                      <a:rPr lang="en-US" altLang="ja-JP" sz="1050" dirty="0">
                        <a:solidFill>
                          <a:schemeClr val="tx1"/>
                        </a:solidFill>
                        <a:latin typeface="メイリオ" panose="020B0604030504040204" pitchFamily="50" charset="-128"/>
                        <a:ea typeface="メイリオ" panose="020B0604030504040204" pitchFamily="50" charset="-128"/>
                      </a:rPr>
                      <a:t>20000</a:t>
                    </a:r>
                    <a:r>
                      <a:rPr lang="ja-JP" altLang="en-US" sz="1050" dirty="0">
                        <a:solidFill>
                          <a:schemeClr val="tx1"/>
                        </a:solidFill>
                        <a:latin typeface="メイリオ" panose="020B0604030504040204" pitchFamily="50" charset="-128"/>
                        <a:ea typeface="メイリオ" panose="020B0604030504040204" pitchFamily="50" charset="-128"/>
                      </a:rPr>
                      <a:t>人の感染者が倍増する。ここから一気に広がり沖縄感染</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名。</a:t>
                    </a:r>
                    <a:endParaRPr lang="en-US" altLang="ja-JP" sz="1050" dirty="0">
                      <a:solidFill>
                        <a:schemeClr val="tx1"/>
                      </a:solidFill>
                      <a:latin typeface="メイリオ" panose="020B0604030504040204" pitchFamily="50" charset="-128"/>
                      <a:ea typeface="メイリオ" panose="020B0604030504040204" pitchFamily="50" charset="-128"/>
                    </a:endParaRPr>
                  </a:p>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57955" y="1280321"/>
                    <a:ext cx="1324000" cy="7727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メイリオ" panose="020B0604030504040204" pitchFamily="50" charset="-128"/>
                        <a:ea typeface="メイリオ" panose="020B0604030504040204" pitchFamily="50" charset="-128"/>
                      </a:rPr>
                      <a:t>中国及びアジアが感染広がる</a:t>
                    </a:r>
                    <a:endParaRPr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日に日本の学校が休校。一気に自粛ムードが加速する。</a:t>
                    </a:r>
                  </a:p>
                </p:txBody>
              </p:sp>
              <p:sp>
                <p:nvSpPr>
                  <p:cNvPr id="14" name="正方形/長方形 13"/>
                  <p:cNvSpPr/>
                  <p:nvPr/>
                </p:nvSpPr>
                <p:spPr>
                  <a:xfrm>
                    <a:off x="5450351" y="587527"/>
                    <a:ext cx="3924006" cy="672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日三幸学園の生徒と一緒に作ったイベントが成功、ヘルスツーリズム論の授業も無事終了。</a:t>
                    </a:r>
                    <a:r>
                      <a:rPr kumimoji="1" lang="ja-JP" altLang="en-US" sz="1050" dirty="0">
                        <a:solidFill>
                          <a:srgbClr val="FF0000"/>
                        </a:solidFill>
                        <a:latin typeface="メイリオ" panose="020B0604030504040204" pitchFamily="50" charset="-128"/>
                        <a:ea typeface="メイリオ" panose="020B0604030504040204" pitchFamily="50" charset="-128"/>
                      </a:rPr>
                      <a:t>手応えがあった</a:t>
                    </a:r>
                    <a:r>
                      <a:rPr kumimoji="1" lang="ja-JP" altLang="en-US" sz="1050" dirty="0">
                        <a:solidFill>
                          <a:schemeClr val="tx1"/>
                        </a:solidFill>
                        <a:latin typeface="メイリオ" panose="020B0604030504040204" pitchFamily="50" charset="-128"/>
                        <a:ea typeface="メイリオ" panose="020B0604030504040204" pitchFamily="50" charset="-128"/>
                      </a:rPr>
                      <a:t>が、世間の不安が広がる中、自分自身の仕事の不安も少しづつ、襲ってくる、旅行したいお客様の相談も始まり、「大丈夫だと思いますが</a:t>
                    </a:r>
                    <a:r>
                      <a:rPr kumimoji="1" lang="en-US" altLang="ja-JP" sz="1050" dirty="0">
                        <a:solidFill>
                          <a:schemeClr val="tx1"/>
                        </a:solidFill>
                        <a:latin typeface="メイリオ" panose="020B0604030504040204" pitchFamily="50" charset="-128"/>
                        <a:ea typeface="メイリオ" panose="020B0604030504040204" pitchFamily="50" charset="-128"/>
                      </a:rPr>
                      <a:t>100</a:t>
                    </a:r>
                    <a:r>
                      <a:rPr kumimoji="1" lang="ja-JP" altLang="en-US" sz="1050" dirty="0">
                        <a:solidFill>
                          <a:schemeClr val="tx1"/>
                        </a:solidFill>
                        <a:latin typeface="メイリオ" panose="020B0604030504040204" pitchFamily="50" charset="-128"/>
                        <a:ea typeface="メイリオ" panose="020B0604030504040204" pitchFamily="50" charset="-128"/>
                      </a:rPr>
                      <a:t>％感染しないとも言えないですね」と曖昧な回答。自分自身の仕事も</a:t>
                    </a:r>
                    <a:r>
                      <a:rPr kumimoji="1" lang="en-US" altLang="ja-JP" sz="1050" dirty="0">
                        <a:solidFill>
                          <a:schemeClr val="tx1"/>
                        </a:solidFill>
                        <a:latin typeface="メイリオ" panose="020B0604030504040204" pitchFamily="50" charset="-128"/>
                        <a:ea typeface="メイリオ" panose="020B0604030504040204" pitchFamily="50" charset="-128"/>
                      </a:rPr>
                      <a:t>4</a:t>
                    </a:r>
                    <a:r>
                      <a:rPr kumimoji="1" lang="ja-JP" altLang="en-US" sz="1050" dirty="0">
                        <a:solidFill>
                          <a:schemeClr val="tx1"/>
                        </a:solidFill>
                        <a:latin typeface="メイリオ" panose="020B0604030504040204" pitchFamily="50" charset="-128"/>
                        <a:ea typeface="メイリオ" panose="020B0604030504040204" pitchFamily="50" charset="-128"/>
                      </a:rPr>
                      <a:t>月にツアーが</a:t>
                    </a:r>
                    <a:r>
                      <a:rPr kumimoji="1" lang="en-US" altLang="ja-JP" sz="1050" dirty="0">
                        <a:solidFill>
                          <a:schemeClr val="tx1"/>
                        </a:solidFill>
                        <a:latin typeface="メイリオ" panose="020B0604030504040204" pitchFamily="50" charset="-128"/>
                        <a:ea typeface="メイリオ" panose="020B0604030504040204" pitchFamily="50" charset="-128"/>
                      </a:rPr>
                      <a:t>4</a:t>
                    </a:r>
                    <a:r>
                      <a:rPr kumimoji="1" lang="ja-JP" altLang="en-US" sz="1050" dirty="0">
                        <a:solidFill>
                          <a:schemeClr val="tx1"/>
                        </a:solidFill>
                        <a:latin typeface="メイリオ" panose="020B0604030504040204" pitchFamily="50" charset="-128"/>
                        <a:ea typeface="メイリオ" panose="020B0604030504040204" pitchFamily="50" charset="-128"/>
                      </a:rPr>
                      <a:t>本あり、メンタル的に取消が怖く、</a:t>
                    </a:r>
                    <a:r>
                      <a:rPr lang="en-US" altLang="ja-JP" sz="1050" dirty="0">
                        <a:solidFill>
                          <a:schemeClr val="tx1"/>
                        </a:solidFill>
                        <a:latin typeface="メイリオ" panose="020B0604030504040204" pitchFamily="50" charset="-128"/>
                        <a:ea typeface="メイリオ" panose="020B0604030504040204" pitchFamily="50" charset="-128"/>
                      </a:rPr>
                      <a:t>2019</a:t>
                    </a:r>
                    <a:r>
                      <a:rPr lang="ja-JP" altLang="en-US" sz="1050" dirty="0">
                        <a:solidFill>
                          <a:schemeClr val="tx1"/>
                        </a:solidFill>
                        <a:latin typeface="メイリオ" panose="020B0604030504040204" pitchFamily="50" charset="-128"/>
                        <a:ea typeface="メイリオ" panose="020B0604030504040204" pitchFamily="50" charset="-128"/>
                      </a:rPr>
                      <a:t>年度の黒字予定が赤字となる恐れがある。</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件の団体は延期。</a:t>
                    </a:r>
                    <a:r>
                      <a:rPr lang="ja-JP" altLang="en-US" sz="1050" dirty="0">
                        <a:solidFill>
                          <a:srgbClr val="FF0000"/>
                        </a:solidFill>
                        <a:latin typeface="メイリオ" panose="020B0604030504040204" pitchFamily="50" charset="-128"/>
                        <a:ea typeface="メイリオ" panose="020B0604030504040204" pitchFamily="50" charset="-128"/>
                      </a:rPr>
                      <a:t>宿泊施設マーニじゃらん登録</a:t>
                    </a:r>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1428463" y="1280322"/>
                    <a:ext cx="3975384" cy="772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月末に北海道が法的のない「緊急事態宣言」を出す。</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原因はさっぽろ雪まつりが推測される。</a:t>
                    </a:r>
                    <a:endParaRPr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韓国でも</a:t>
                    </a:r>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月初旬、集団感染があり、世界では日本を含むアジアが差別的扱いをされる。渡航禁止等も発令する。学校も</a:t>
                    </a:r>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日から休校</a:t>
                    </a:r>
                    <a:r>
                      <a:rPr lang="ja-JP" altLang="en-US" sz="1050" dirty="0">
                        <a:solidFill>
                          <a:schemeClr val="tx1"/>
                        </a:solidFill>
                        <a:latin typeface="メイリオ" panose="020B0604030504040204" pitchFamily="50" charset="-128"/>
                        <a:ea typeface="メイリオ" panose="020B0604030504040204" pitchFamily="50" charset="-128"/>
                      </a:rPr>
                      <a:t>によりパニックが起こる。</a:t>
                    </a:r>
                    <a:endParaRPr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給食に関わる企業や卒業式自粛や中止など、業者によっては不況が始まる。観光業は停止となりつつ</a:t>
                    </a:r>
                    <a:r>
                      <a:rPr lang="ja-JP" altLang="en-US" sz="1050" dirty="0">
                        <a:solidFill>
                          <a:schemeClr val="tx1"/>
                        </a:solidFill>
                        <a:latin typeface="メイリオ" panose="020B0604030504040204" pitchFamily="50" charset="-128"/>
                        <a:ea typeface="メイリオ" panose="020B0604030504040204" pitchFamily="50" charset="-128"/>
                      </a:rPr>
                      <a:t>あるため、</a:t>
                    </a:r>
                    <a:r>
                      <a:rPr kumimoji="1" lang="ja-JP" altLang="en-US" sz="1050" dirty="0">
                        <a:solidFill>
                          <a:schemeClr val="tx1"/>
                        </a:solidFill>
                        <a:latin typeface="メイリオ" panose="020B0604030504040204" pitchFamily="50" charset="-128"/>
                        <a:ea typeface="メイリオ" panose="020B0604030504040204" pitchFamily="50" charset="-128"/>
                      </a:rPr>
                      <a:t>経済が不安により、融資や給付金など議会で議論、また、オリンピックの延期、中止も騒がれる。</a:t>
                    </a:r>
                  </a:p>
                </p:txBody>
              </p:sp>
              <p:sp>
                <p:nvSpPr>
                  <p:cNvPr id="16" name="正方形/長方形 15"/>
                  <p:cNvSpPr/>
                  <p:nvPr/>
                </p:nvSpPr>
                <p:spPr>
                  <a:xfrm>
                    <a:off x="5450357" y="1280321"/>
                    <a:ext cx="3924000" cy="7727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月末、コンソーシアムでいつも受注している南城市のプロポーザルの仕事が受注できず、新型コロナウィルスの状況など</a:t>
                    </a:r>
                    <a:r>
                      <a:rPr lang="ja-JP" altLang="en-US" sz="1050" dirty="0">
                        <a:solidFill>
                          <a:srgbClr val="FF0000"/>
                        </a:solidFill>
                        <a:latin typeface="メイリオ" panose="020B0604030504040204" pitchFamily="50" charset="-128"/>
                        <a:ea typeface="メイリオ" panose="020B0604030504040204" pitchFamily="50" charset="-128"/>
                      </a:rPr>
                      <a:t>不安が倍増</a:t>
                    </a:r>
                    <a:r>
                      <a:rPr lang="ja-JP" altLang="en-US" sz="1050" dirty="0">
                        <a:solidFill>
                          <a:schemeClr val="tx1"/>
                        </a:solidFill>
                        <a:latin typeface="メイリオ" panose="020B0604030504040204" pitchFamily="50" charset="-128"/>
                        <a:ea typeface="メイリオ" panose="020B0604030504040204" pitchFamily="50" charset="-128"/>
                      </a:rPr>
                      <a:t>する。しかし</a:t>
                    </a:r>
                    <a:r>
                      <a:rPr lang="ja-JP" altLang="en-US" sz="1050" dirty="0">
                        <a:solidFill>
                          <a:srgbClr val="FF0000"/>
                        </a:solidFill>
                        <a:latin typeface="メイリオ" panose="020B0604030504040204" pitchFamily="50" charset="-128"/>
                        <a:ea typeface="メイリオ" panose="020B0604030504040204" pitchFamily="50" charset="-128"/>
                      </a:rPr>
                      <a:t>苦手</a:t>
                    </a:r>
                    <a:r>
                      <a:rPr lang="ja-JP" altLang="en-US" sz="1050" dirty="0">
                        <a:solidFill>
                          <a:schemeClr val="tx1"/>
                        </a:solidFill>
                        <a:latin typeface="メイリオ" panose="020B0604030504040204" pitchFamily="50" charset="-128"/>
                        <a:ea typeface="メイリオ" panose="020B0604030504040204" pitchFamily="50" charset="-128"/>
                      </a:rPr>
                      <a:t>であった</a:t>
                    </a:r>
                    <a:r>
                      <a:rPr lang="ja-JP" altLang="en-US" sz="1050" dirty="0">
                        <a:solidFill>
                          <a:srgbClr val="FF0000"/>
                        </a:solidFill>
                        <a:latin typeface="メイリオ" panose="020B0604030504040204" pitchFamily="50" charset="-128"/>
                        <a:ea typeface="メイリオ" panose="020B0604030504040204" pitchFamily="50" charset="-128"/>
                      </a:rPr>
                      <a:t>ホームページのブログ書き込みや</a:t>
                    </a:r>
                    <a:r>
                      <a:rPr lang="en-US" altLang="ja-JP" sz="1050" dirty="0">
                        <a:solidFill>
                          <a:srgbClr val="FF0000"/>
                        </a:solidFill>
                        <a:latin typeface="メイリオ" panose="020B0604030504040204" pitchFamily="50" charset="-128"/>
                        <a:ea typeface="メイリオ" panose="020B0604030504040204" pitchFamily="50" charset="-128"/>
                      </a:rPr>
                      <a:t>Facebook</a:t>
                    </a:r>
                    <a:r>
                      <a:rPr lang="ja-JP" altLang="en-US" sz="1050" dirty="0">
                        <a:solidFill>
                          <a:srgbClr val="FF0000"/>
                        </a:solidFill>
                        <a:latin typeface="メイリオ" panose="020B0604030504040204" pitchFamily="50" charset="-128"/>
                        <a:ea typeface="メイリオ" panose="020B0604030504040204" pitchFamily="50" charset="-128"/>
                      </a:rPr>
                      <a:t>などの発信や広告を徐々に始める。やれることから始める。融資や給付金の情報収集。</a:t>
                    </a:r>
                    <a:r>
                      <a:rPr lang="ja-JP" altLang="en-US" sz="1050" dirty="0">
                        <a:solidFill>
                          <a:schemeClr val="tx1"/>
                        </a:solidFill>
                        <a:latin typeface="メイリオ" panose="020B0604030504040204" pitchFamily="50" charset="-128"/>
                        <a:ea typeface="メイリオ" panose="020B0604030504040204" pitchFamily="50" charset="-128"/>
                      </a:rPr>
                      <a:t>沖宮の</a:t>
                    </a:r>
                    <a:r>
                      <a:rPr lang="ja-JP" altLang="en-US" sz="1050" dirty="0">
                        <a:solidFill>
                          <a:srgbClr val="FF0000"/>
                        </a:solidFill>
                        <a:latin typeface="メイリオ" panose="020B0604030504040204" pitchFamily="50" charset="-128"/>
                        <a:ea typeface="メイリオ" panose="020B0604030504040204" pitchFamily="50" charset="-128"/>
                      </a:rPr>
                      <a:t>巡礼の旅</a:t>
                    </a:r>
                    <a:r>
                      <a:rPr lang="ja-JP" altLang="en-US" sz="1050" dirty="0">
                        <a:solidFill>
                          <a:schemeClr val="tx1"/>
                        </a:solidFill>
                        <a:latin typeface="メイリオ" panose="020B0604030504040204" pitchFamily="50" charset="-128"/>
                        <a:ea typeface="メイリオ" panose="020B0604030504040204" pitchFamily="50" charset="-128"/>
                      </a:rPr>
                      <a:t>プロジェクトのメンバーになり、県の事業にもエントリーする。企業研修登録やカウンセリングなど委託契約のための求人ボックス登録もする。</a:t>
                    </a:r>
                    <a:endParaRPr lang="en-US" altLang="ja-JP" sz="1050" dirty="0">
                      <a:solidFill>
                        <a:schemeClr val="tx1"/>
                      </a:solidFill>
                      <a:latin typeface="メイリオ" panose="020B0604030504040204" pitchFamily="50" charset="-128"/>
                      <a:ea typeface="メイリオ" panose="020B0604030504040204" pitchFamily="50" charset="-128"/>
                    </a:endParaRPr>
                  </a:p>
                </p:txBody>
              </p:sp>
            </p:grpSp>
          </p:grpSp>
          <p:sp>
            <p:nvSpPr>
              <p:cNvPr id="18" name="正方形/長方形 17"/>
              <p:cNvSpPr/>
              <p:nvPr/>
            </p:nvSpPr>
            <p:spPr>
              <a:xfrm>
                <a:off x="174571" y="4724062"/>
                <a:ext cx="1273984" cy="13236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日に</a:t>
                </a:r>
                <a:r>
                  <a:rPr kumimoji="1" lang="en-US" altLang="ja-JP" sz="1050" dirty="0">
                    <a:solidFill>
                      <a:schemeClr val="tx1"/>
                    </a:solidFill>
                    <a:latin typeface="メイリオ" panose="020B0604030504040204" pitchFamily="50" charset="-128"/>
                    <a:ea typeface="メイリオ" panose="020B0604030504040204" pitchFamily="50" charset="-128"/>
                  </a:rPr>
                  <a:t>WHO</a:t>
                </a:r>
              </a:p>
              <a:p>
                <a:r>
                  <a:rPr kumimoji="1" lang="ja-JP" altLang="en-US" sz="1050" dirty="0">
                    <a:solidFill>
                      <a:schemeClr val="tx1"/>
                    </a:solidFill>
                    <a:latin typeface="メイリオ" panose="020B0604030504040204" pitchFamily="50" charset="-128"/>
                    <a:ea typeface="メイリオ" panose="020B0604030504040204" pitchFamily="50" charset="-128"/>
                  </a:rPr>
                  <a:t>パンデミックが発令</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1493331" y="4736216"/>
                <a:ext cx="3827328" cy="131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日にはイタリア感染者</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万人、中国</a:t>
                </a:r>
                <a:r>
                  <a:rPr kumimoji="1" lang="en-US" altLang="ja-JP" sz="1050" dirty="0">
                    <a:solidFill>
                      <a:schemeClr val="tx1"/>
                    </a:solidFill>
                    <a:latin typeface="メイリオ" panose="020B0604030504040204" pitchFamily="50" charset="-128"/>
                    <a:ea typeface="メイリオ" panose="020B0604030504040204" pitchFamily="50" charset="-128"/>
                  </a:rPr>
                  <a:t>8</a:t>
                </a:r>
                <a:r>
                  <a:rPr kumimoji="1" lang="ja-JP" altLang="en-US" sz="1050" dirty="0">
                    <a:solidFill>
                      <a:schemeClr val="tx1"/>
                    </a:solidFill>
                    <a:latin typeface="メイリオ" panose="020B0604030504040204" pitchFamily="50" charset="-128"/>
                    <a:ea typeface="メイリオ" panose="020B0604030504040204" pitchFamily="50" charset="-128"/>
                  </a:rPr>
                  <a:t>万人、死者</a:t>
                </a:r>
                <a:r>
                  <a:rPr kumimoji="1" lang="en-US" altLang="ja-JP" sz="1050" dirty="0">
                    <a:solidFill>
                      <a:schemeClr val="tx1"/>
                    </a:solidFill>
                    <a:latin typeface="メイリオ" panose="020B0604030504040204" pitchFamily="50" charset="-128"/>
                    <a:ea typeface="メイリオ" panose="020B0604030504040204" pitchFamily="50" charset="-128"/>
                  </a:rPr>
                  <a:t>3000</a:t>
                </a:r>
                <a:r>
                  <a:rPr kumimoji="1" lang="ja-JP" altLang="en-US" sz="1050" dirty="0">
                    <a:solidFill>
                      <a:schemeClr val="tx1"/>
                    </a:solidFill>
                    <a:latin typeface="メイリオ" panose="020B0604030504040204" pitchFamily="50" charset="-128"/>
                    <a:ea typeface="メイリオ" panose="020B0604030504040204" pitchFamily="50" charset="-128"/>
                  </a:rPr>
                  <a:t>人イランも</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万人、世界中に感染が広がる。</a:t>
                </a:r>
                <a:r>
                  <a:rPr lang="en-US" altLang="ja-JP" sz="1050" dirty="0">
                    <a:solidFill>
                      <a:schemeClr val="tx1"/>
                    </a:solidFill>
                    <a:latin typeface="メイリオ" panose="020B0604030504040204" pitchFamily="50" charset="-128"/>
                    <a:ea typeface="メイリオ" panose="020B0604030504040204" pitchFamily="50" charset="-128"/>
                  </a:rPr>
                  <a:t>19</a:t>
                </a:r>
                <a:r>
                  <a:rPr lang="ja-JP" altLang="en-US" sz="1050" dirty="0">
                    <a:solidFill>
                      <a:schemeClr val="tx1"/>
                    </a:solidFill>
                    <a:latin typeface="メイリオ" panose="020B0604030504040204" pitchFamily="50" charset="-128"/>
                    <a:ea typeface="メイリオ" panose="020B0604030504040204" pitchFamily="50" charset="-128"/>
                  </a:rPr>
                  <a:t>日にはアメリカの感染者</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万人を超え、世界ではロックダウンが遂行される。緊急事態宣言は</a:t>
                </a:r>
                <a:r>
                  <a:rPr lang="en-US" altLang="ja-JP" sz="1050" dirty="0">
                    <a:solidFill>
                      <a:schemeClr val="tx1"/>
                    </a:solidFill>
                    <a:latin typeface="メイリオ" panose="020B0604030504040204" pitchFamily="50" charset="-128"/>
                    <a:ea typeface="メイリオ" panose="020B0604030504040204" pitchFamily="50" charset="-128"/>
                  </a:rPr>
                  <a:t>9</a:t>
                </a:r>
                <a:r>
                  <a:rPr lang="ja-JP" altLang="en-US" sz="1050" dirty="0">
                    <a:solidFill>
                      <a:schemeClr val="tx1"/>
                    </a:solidFill>
                    <a:latin typeface="メイリオ" panose="020B0604030504040204" pitchFamily="50" charset="-128"/>
                    <a:ea typeface="メイリオ" panose="020B0604030504040204" pitchFamily="50" charset="-128"/>
                  </a:rPr>
                  <a:t>日に法改正、しかしこの時点で発令するに至らない。学校も再開する市町村も出始め、オーバーシュートの可能性は抑えている認識、しかし</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月の三連休の油断で東京の感染者数が増加傾向、</a:t>
                </a:r>
                <a:r>
                  <a:rPr kumimoji="1" lang="en-US" altLang="ja-JP" sz="1050" dirty="0">
                    <a:solidFill>
                      <a:schemeClr val="tx1"/>
                    </a:solidFill>
                    <a:latin typeface="メイリオ" panose="020B0604030504040204" pitchFamily="50" charset="-128"/>
                    <a:ea typeface="メイリオ" panose="020B0604030504040204" pitchFamily="50" charset="-128"/>
                  </a:rPr>
                  <a:t>24</a:t>
                </a:r>
                <a:r>
                  <a:rPr kumimoji="1" lang="ja-JP" altLang="en-US" sz="1050" dirty="0">
                    <a:solidFill>
                      <a:schemeClr val="tx1"/>
                    </a:solidFill>
                    <a:latin typeface="メイリオ" panose="020B0604030504040204" pitchFamily="50" charset="-128"/>
                    <a:ea typeface="メイリオ" panose="020B0604030504040204" pitchFamily="50" charset="-128"/>
                  </a:rPr>
                  <a:t>日にオリンピック延期決定、</a:t>
                </a:r>
                <a:r>
                  <a:rPr lang="ja-JP" altLang="en-US" sz="1050" dirty="0">
                    <a:solidFill>
                      <a:schemeClr val="tx1"/>
                    </a:solidFill>
                    <a:latin typeface="メイリオ" panose="020B0604030504040204" pitchFamily="50" charset="-128"/>
                    <a:ea typeface="メイリオ" panose="020B0604030504040204" pitchFamily="50" charset="-128"/>
                  </a:rPr>
                  <a:t>その後、</a:t>
                </a:r>
                <a:r>
                  <a:rPr kumimoji="1" lang="ja-JP" altLang="en-US" sz="1050" dirty="0">
                    <a:solidFill>
                      <a:schemeClr val="tx1"/>
                    </a:solidFill>
                    <a:latin typeface="メイリオ" panose="020B0604030504040204" pitchFamily="50" charset="-128"/>
                    <a:ea typeface="メイリオ" panose="020B0604030504040204" pitchFamily="50" charset="-128"/>
                  </a:rPr>
                  <a:t>東京都が外出自粛を呼びかける。</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5365431" y="4736215"/>
                <a:ext cx="3778565" cy="13115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メイリオ" panose="020B0604030504040204" pitchFamily="50" charset="-128"/>
                    <a:ea typeface="メイリオ" panose="020B0604030504040204" pitchFamily="50" charset="-128"/>
                  </a:rPr>
                  <a:t>メンタル提案のため、産業カウンセラー協会の連携をとりたいため訪問。出来ることの中の１つ</a:t>
                </a:r>
                <a:r>
                  <a:rPr lang="ja-JP" altLang="en-US" sz="1050" dirty="0">
                    <a:solidFill>
                      <a:srgbClr val="FF0000"/>
                    </a:solidFill>
                    <a:latin typeface="メイリオ" panose="020B0604030504040204" pitchFamily="50" charset="-128"/>
                    <a:ea typeface="メイリオ" panose="020B0604030504040204" pitchFamily="50" charset="-128"/>
                  </a:rPr>
                  <a:t>クライアントの人生の物語を作るため</a:t>
                </a:r>
                <a:r>
                  <a:rPr lang="ja-JP" altLang="en-US" sz="1050" dirty="0">
                    <a:solidFill>
                      <a:schemeClr val="tx1"/>
                    </a:solidFill>
                    <a:latin typeface="メイリオ" panose="020B0604030504040204" pitchFamily="50" charset="-128"/>
                    <a:ea typeface="メイリオ" panose="020B0604030504040204" pitchFamily="50" charset="-128"/>
                  </a:rPr>
                  <a:t>、原点である北欧神話や世界の神話の本などを読む。</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10</a:t>
                </a:r>
                <a:r>
                  <a:rPr lang="ja-JP" altLang="en-US" sz="1050" dirty="0">
                    <a:solidFill>
                      <a:schemeClr val="tx1"/>
                    </a:solidFill>
                    <a:latin typeface="メイリオ" panose="020B0604030504040204" pitchFamily="50" charset="-128"/>
                    <a:ea typeface="メイリオ" panose="020B0604030504040204" pitchFamily="50" charset="-128"/>
                  </a:rPr>
                  <a:t>日、今年度最後のお客様になった。</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23</a:t>
                </a:r>
                <a:r>
                  <a:rPr lang="ja-JP" altLang="en-US" sz="1050" dirty="0">
                    <a:solidFill>
                      <a:schemeClr val="tx1"/>
                    </a:solidFill>
                    <a:latin typeface="メイリオ" panose="020B0604030504040204" pitchFamily="50" charset="-128"/>
                    <a:ea typeface="メイリオ" panose="020B0604030504040204" pitchFamily="50" charset="-128"/>
                  </a:rPr>
                  <a:t>日に沖縄の</a:t>
                </a:r>
                <a:r>
                  <a:rPr lang="en-US" altLang="ja-JP" sz="1050" dirty="0">
                    <a:solidFill>
                      <a:schemeClr val="tx1"/>
                    </a:solidFill>
                    <a:latin typeface="メイリオ" panose="020B0604030504040204" pitchFamily="50" charset="-128"/>
                    <a:ea typeface="メイリオ" panose="020B0604030504040204" pitchFamily="50" charset="-128"/>
                  </a:rPr>
                  <a:t>4</a:t>
                </a:r>
                <a:r>
                  <a:rPr lang="ja-JP" altLang="en-US" sz="1050" dirty="0">
                    <a:solidFill>
                      <a:schemeClr val="tx1"/>
                    </a:solidFill>
                    <a:latin typeface="メイリオ" panose="020B0604030504040204" pitchFamily="50" charset="-128"/>
                    <a:ea typeface="メイリオ" panose="020B0604030504040204" pitchFamily="50" charset="-128"/>
                  </a:rPr>
                  <a:t>名の感染が確認され、沖縄への危機感も始まる。その後、</a:t>
                </a:r>
                <a:r>
                  <a:rPr lang="en-US" altLang="ja-JP" sz="1050" dirty="0">
                    <a:solidFill>
                      <a:schemeClr val="tx1"/>
                    </a:solidFill>
                    <a:latin typeface="メイリオ" panose="020B0604030504040204" pitchFamily="50" charset="-128"/>
                    <a:ea typeface="メイリオ" panose="020B0604030504040204" pitchFamily="50" charset="-128"/>
                  </a:rPr>
                  <a:t>25</a:t>
                </a:r>
                <a:r>
                  <a:rPr lang="ja-JP" altLang="en-US" sz="1050" dirty="0">
                    <a:solidFill>
                      <a:schemeClr val="tx1"/>
                    </a:solidFill>
                    <a:latin typeface="メイリオ" panose="020B0604030504040204" pitchFamily="50" charset="-128"/>
                    <a:ea typeface="メイリオ" panose="020B0604030504040204" pitchFamily="50" charset="-128"/>
                  </a:rPr>
                  <a:t>日</a:t>
                </a:r>
                <a:r>
                  <a:rPr lang="en-US" altLang="ja-JP" sz="1050" dirty="0">
                    <a:solidFill>
                      <a:schemeClr val="tx1"/>
                    </a:solidFill>
                    <a:latin typeface="メイリオ" panose="020B0604030504040204" pitchFamily="50" charset="-128"/>
                    <a:ea typeface="メイリオ" panose="020B0604030504040204" pitchFamily="50" charset="-128"/>
                  </a:rPr>
                  <a:t>60</a:t>
                </a:r>
                <a:r>
                  <a:rPr lang="ja-JP" altLang="en-US" sz="1050" dirty="0">
                    <a:solidFill>
                      <a:schemeClr val="tx1"/>
                    </a:solidFill>
                    <a:latin typeface="メイリオ" panose="020B0604030504040204" pitchFamily="50" charset="-128"/>
                    <a:ea typeface="メイリオ" panose="020B0604030504040204" pitchFamily="50" charset="-128"/>
                  </a:rPr>
                  <a:t>名取消、</a:t>
                </a:r>
                <a:r>
                  <a:rPr lang="en-US" altLang="ja-JP" sz="1050" dirty="0">
                    <a:solidFill>
                      <a:schemeClr val="tx1"/>
                    </a:solidFill>
                    <a:latin typeface="メイリオ" panose="020B0604030504040204" pitchFamily="50" charset="-128"/>
                    <a:ea typeface="メイリオ" panose="020B0604030504040204" pitchFamily="50" charset="-128"/>
                  </a:rPr>
                  <a:t>26</a:t>
                </a:r>
                <a:r>
                  <a:rPr lang="ja-JP" altLang="en-US" sz="1050" dirty="0">
                    <a:solidFill>
                      <a:schemeClr val="tx1"/>
                    </a:solidFill>
                    <a:latin typeface="メイリオ" panose="020B0604030504040204" pitchFamily="50" charset="-128"/>
                    <a:ea typeface="メイリオ" panose="020B0604030504040204" pitchFamily="50" charset="-128"/>
                  </a:rPr>
                  <a:t>日</a:t>
                </a:r>
                <a:r>
                  <a:rPr lang="en-US" altLang="ja-JP" sz="1050" dirty="0">
                    <a:solidFill>
                      <a:schemeClr val="tx1"/>
                    </a:solidFill>
                    <a:latin typeface="メイリオ" panose="020B0604030504040204" pitchFamily="50" charset="-128"/>
                    <a:ea typeface="メイリオ" panose="020B0604030504040204" pitchFamily="50" charset="-128"/>
                  </a:rPr>
                  <a:t>10</a:t>
                </a:r>
                <a:r>
                  <a:rPr lang="ja-JP" altLang="en-US" sz="1050" dirty="0">
                    <a:solidFill>
                      <a:schemeClr val="tx1"/>
                    </a:solidFill>
                    <a:latin typeface="メイリオ" panose="020B0604030504040204" pitchFamily="50" charset="-128"/>
                    <a:ea typeface="メイリオ" panose="020B0604030504040204" pitchFamily="50" charset="-128"/>
                  </a:rPr>
                  <a:t>名取消、</a:t>
                </a:r>
                <a:r>
                  <a:rPr lang="en-US" altLang="ja-JP" sz="1050" dirty="0">
                    <a:solidFill>
                      <a:schemeClr val="tx1"/>
                    </a:solidFill>
                    <a:latin typeface="メイリオ" panose="020B0604030504040204" pitchFamily="50" charset="-128"/>
                    <a:ea typeface="メイリオ" panose="020B0604030504040204" pitchFamily="50" charset="-128"/>
                  </a:rPr>
                  <a:t>4</a:t>
                </a:r>
                <a:r>
                  <a:rPr lang="ja-JP" altLang="en-US" sz="1050" dirty="0">
                    <a:solidFill>
                      <a:schemeClr val="tx1"/>
                    </a:solidFill>
                    <a:latin typeface="メイリオ" panose="020B0604030504040204" pitchFamily="50" charset="-128"/>
                    <a:ea typeface="メイリオ" panose="020B0604030504040204" pitchFamily="50" charset="-128"/>
                  </a:rPr>
                  <a:t>月のツアーすべて取消になった。県の事業も受注できなかった。</a:t>
                </a:r>
                <a:r>
                  <a:rPr kumimoji="1" lang="ja-JP" altLang="en-US" sz="1050" dirty="0">
                    <a:solidFill>
                      <a:srgbClr val="FF0000"/>
                    </a:solidFill>
                    <a:latin typeface="メイリオ" panose="020B0604030504040204" pitchFamily="50" charset="-128"/>
                    <a:ea typeface="メイリオ" panose="020B0604030504040204" pitchFamily="50" charset="-128"/>
                  </a:rPr>
                  <a:t>不安ではなく明</a:t>
                </a:r>
                <a:r>
                  <a:rPr kumimoji="1" lang="ja-JP" altLang="en-US" sz="1050" dirty="0" err="1">
                    <a:solidFill>
                      <a:srgbClr val="FF0000"/>
                    </a:solidFill>
                    <a:latin typeface="メイリオ" panose="020B0604030504040204" pitchFamily="50" charset="-128"/>
                    <a:ea typeface="メイリオ" panose="020B0604030504040204" pitchFamily="50" charset="-128"/>
                  </a:rPr>
                  <a:t>むる</a:t>
                </a:r>
                <a:r>
                  <a:rPr kumimoji="1" lang="ja-JP" altLang="en-US" sz="1050" dirty="0">
                    <a:solidFill>
                      <a:srgbClr val="FF0000"/>
                    </a:solidFill>
                    <a:latin typeface="メイリオ" panose="020B0604030504040204" pitchFamily="50" charset="-128"/>
                    <a:ea typeface="メイリオ" panose="020B0604030504040204" pitchFamily="50" charset="-128"/>
                  </a:rPr>
                  <a:t>心境。ハレクラニ</a:t>
                </a:r>
                <a:r>
                  <a:rPr lang="ja-JP" altLang="en-US" sz="1050" dirty="0">
                    <a:solidFill>
                      <a:srgbClr val="FF0000"/>
                    </a:solidFill>
                    <a:latin typeface="メイリオ" panose="020B0604030504040204" pitchFamily="50" charset="-128"/>
                    <a:ea typeface="メイリオ" panose="020B0604030504040204" pitchFamily="50" charset="-128"/>
                  </a:rPr>
                  <a:t>リトリート企画提案中</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pSp>
        <p:sp>
          <p:nvSpPr>
            <p:cNvPr id="22" name="正方形/長方形 21"/>
            <p:cNvSpPr/>
            <p:nvPr/>
          </p:nvSpPr>
          <p:spPr>
            <a:xfrm>
              <a:off x="125808" y="6069932"/>
              <a:ext cx="1273984" cy="7111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4</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5</a:t>
              </a:r>
              <a:r>
                <a:rPr kumimoji="1" lang="ja-JP" altLang="en-US" sz="1050" dirty="0">
                  <a:solidFill>
                    <a:schemeClr val="tx1"/>
                  </a:solidFill>
                  <a:latin typeface="メイリオ" panose="020B0604030504040204" pitchFamily="50" charset="-128"/>
                  <a:ea typeface="メイリオ" panose="020B0604030504040204" pitchFamily="50" charset="-128"/>
                </a:rPr>
                <a:t>日に緊急事態宣言を発表する予定</a:t>
              </a:r>
              <a:r>
                <a:rPr kumimoji="1" lang="en-US" altLang="ja-JP" sz="1050" dirty="0">
                  <a:solidFill>
                    <a:schemeClr val="tx1"/>
                  </a:solidFill>
                  <a:latin typeface="メイリオ" panose="020B0604030504040204" pitchFamily="50" charset="-128"/>
                  <a:ea typeface="メイリオ" panose="020B0604030504040204" pitchFamily="50" charset="-128"/>
                </a:rPr>
                <a:t>7</a:t>
              </a:r>
              <a:r>
                <a:rPr kumimoji="1" lang="ja-JP" altLang="en-US" sz="1050" dirty="0">
                  <a:solidFill>
                    <a:schemeClr val="tx1"/>
                  </a:solidFill>
                  <a:latin typeface="メイリオ" panose="020B0604030504040204" pitchFamily="50" charset="-128"/>
                  <a:ea typeface="メイリオ" panose="020B0604030504040204" pitchFamily="50" charset="-128"/>
                </a:rPr>
                <a:t>日</a:t>
              </a:r>
              <a:r>
                <a:rPr lang="ja-JP" altLang="en-US" sz="1050" dirty="0">
                  <a:solidFill>
                    <a:schemeClr val="tx1"/>
                  </a:solidFill>
                  <a:latin typeface="メイリオ" panose="020B0604030504040204" pitchFamily="50" charset="-128"/>
                  <a:ea typeface="メイリオ" panose="020B0604030504040204" pitchFamily="50" charset="-128"/>
                </a:rPr>
                <a:t>に発令</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1444568" y="6072870"/>
              <a:ext cx="3827328" cy="7081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メイリオ" panose="020B0604030504040204" pitchFamily="50" charset="-128"/>
                  <a:ea typeface="メイリオ" panose="020B0604030504040204" pitchFamily="50" charset="-128"/>
                </a:rPr>
                <a:t>東京、神奈川、埼玉、千葉、大阪、兵庫、福岡が対象、外出自粛、仕事はテレワーク、業種による営業停止要請、</a:t>
              </a:r>
              <a:r>
                <a:rPr kumimoji="1" lang="en-US" altLang="ja-JP" sz="1050" dirty="0">
                  <a:solidFill>
                    <a:schemeClr val="tx1"/>
                  </a:solidFill>
                  <a:latin typeface="メイリオ" panose="020B0604030504040204" pitchFamily="50" charset="-128"/>
                  <a:ea typeface="メイリオ" panose="020B0604030504040204" pitchFamily="50" charset="-128"/>
                </a:rPr>
                <a:t>7</a:t>
              </a:r>
              <a:r>
                <a:rPr lang="ja-JP" altLang="en-US" sz="1050" dirty="0">
                  <a:solidFill>
                    <a:schemeClr val="tx1"/>
                  </a:solidFill>
                  <a:latin typeface="メイリオ" panose="020B0604030504040204" pitchFamily="50" charset="-128"/>
                  <a:ea typeface="メイリオ" panose="020B0604030504040204" pitchFamily="50" charset="-128"/>
                </a:rPr>
                <a:t>、</a:t>
              </a:r>
              <a:r>
                <a:rPr kumimoji="1" lang="en-US" altLang="ja-JP" sz="1050" dirty="0">
                  <a:solidFill>
                    <a:schemeClr val="tx1"/>
                  </a:solidFill>
                  <a:latin typeface="メイリオ" panose="020B0604030504040204" pitchFamily="50" charset="-128"/>
                  <a:ea typeface="メイリオ" panose="020B0604030504040204" pitchFamily="50" charset="-128"/>
                </a:rPr>
                <a:t>8</a:t>
              </a:r>
              <a:r>
                <a:rPr kumimoji="1" lang="ja-JP" altLang="en-US" sz="1050" dirty="0">
                  <a:solidFill>
                    <a:schemeClr val="tx1"/>
                  </a:solidFill>
                  <a:latin typeface="メイリオ" panose="020B0604030504040204" pitchFamily="50" charset="-128"/>
                  <a:ea typeface="メイリオ" panose="020B0604030504040204" pitchFamily="50" charset="-128"/>
                </a:rPr>
                <a:t>割の人との接触（密閉・密集・密接）を避ける。オーバーシュートを避ける</a:t>
              </a:r>
              <a:r>
                <a:rPr kumimoji="1" lang="ja-JP" altLang="en-US" sz="1050" dirty="0" smtClean="0">
                  <a:solidFill>
                    <a:schemeClr val="tx1"/>
                  </a:solidFill>
                  <a:latin typeface="メイリオ" panose="020B0604030504040204" pitchFamily="50" charset="-128"/>
                  <a:ea typeface="メイリオ" panose="020B0604030504040204" pitchFamily="50" charset="-128"/>
                </a:rPr>
                <a:t>ため。</a:t>
              </a:r>
              <a:r>
                <a:rPr kumimoji="1" lang="ja-JP" altLang="en-US" sz="1050" dirty="0">
                  <a:solidFill>
                    <a:schemeClr val="tx1"/>
                  </a:solidFill>
                  <a:latin typeface="メイリオ" panose="020B0604030504040204" pitchFamily="50" charset="-128"/>
                  <a:ea typeface="メイリオ" panose="020B0604030504040204" pitchFamily="50" charset="-128"/>
                </a:rPr>
                <a:t>期間</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か</a:t>
              </a:r>
              <a:r>
                <a:rPr lang="ja-JP" altLang="en-US" sz="1050" dirty="0" smtClean="0">
                  <a:solidFill>
                    <a:schemeClr val="tx1"/>
                  </a:solidFill>
                  <a:latin typeface="メイリオ" panose="020B0604030504040204" pitchFamily="50" charset="-128"/>
                  <a:ea typeface="メイリオ" panose="020B0604030504040204" pitchFamily="50" charset="-128"/>
                </a:rPr>
                <a:t>月、沖縄も感染者増加</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5316668" y="6082086"/>
              <a:ext cx="3778565" cy="698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4</a:t>
              </a:r>
              <a:r>
                <a:rPr kumimoji="1" lang="ja-JP" altLang="en-US" sz="1050" dirty="0">
                  <a:solidFill>
                    <a:schemeClr val="tx1"/>
                  </a:solidFill>
                  <a:latin typeface="メイリオ" panose="020B0604030504040204" pitchFamily="50" charset="-128"/>
                  <a:ea typeface="メイリオ" panose="020B0604030504040204" pitchFamily="50" charset="-128"/>
                </a:rPr>
                <a:t>月になり、</a:t>
              </a:r>
              <a:r>
                <a:rPr kumimoji="1" lang="en-US" altLang="ja-JP" sz="1050" dirty="0">
                  <a:solidFill>
                    <a:schemeClr val="tx1"/>
                  </a:solidFill>
                  <a:latin typeface="メイリオ" panose="020B0604030504040204" pitchFamily="50" charset="-128"/>
                  <a:ea typeface="メイリオ" panose="020B0604030504040204" pitchFamily="50" charset="-128"/>
                </a:rPr>
                <a:t>6</a:t>
              </a:r>
              <a:r>
                <a:rPr kumimoji="1" lang="ja-JP" altLang="en-US" sz="1050" dirty="0">
                  <a:solidFill>
                    <a:schemeClr val="tx1"/>
                  </a:solidFill>
                  <a:latin typeface="メイリオ" panose="020B0604030504040204" pitchFamily="50" charset="-128"/>
                  <a:ea typeface="メイリオ" panose="020B0604030504040204" pitchFamily="50" charset="-128"/>
                </a:rPr>
                <a:t>次産業とメンタル療法や企業研修などのために</a:t>
              </a:r>
              <a:r>
                <a:rPr kumimoji="1" lang="ja-JP" altLang="en-US" sz="1050" dirty="0">
                  <a:solidFill>
                    <a:srgbClr val="FF0000"/>
                  </a:solidFill>
                  <a:latin typeface="メイリオ" panose="020B0604030504040204" pitchFamily="50" charset="-128"/>
                  <a:ea typeface="メイリオ" panose="020B0604030504040204" pitchFamily="50" charset="-128"/>
                </a:rPr>
                <a:t>畑仕事を始める。</a:t>
              </a:r>
              <a:r>
                <a:rPr kumimoji="1" lang="ja-JP" altLang="en-US" sz="1050" dirty="0">
                  <a:solidFill>
                    <a:schemeClr val="tx1"/>
                  </a:solidFill>
                  <a:latin typeface="メイリオ" panose="020B0604030504040204" pitchFamily="50" charset="-128"/>
                  <a:ea typeface="メイリオ" panose="020B0604030504040204" pitchFamily="50" charset="-128"/>
                </a:rPr>
                <a:t>観光業とこれからどう向き合うか決断する。刑務所の企画書なども作り始める。</a:t>
              </a:r>
              <a:r>
                <a:rPr kumimoji="1" lang="ja-JP" altLang="en-US" sz="1050" dirty="0">
                  <a:solidFill>
                    <a:srgbClr val="FF0000"/>
                  </a:solidFill>
                  <a:latin typeface="メイリオ" panose="020B0604030504040204" pitchFamily="50" charset="-128"/>
                  <a:ea typeface="メイリオ" panose="020B0604030504040204" pitchFamily="50" charset="-128"/>
                </a:rPr>
                <a:t>会社の経費削減のため、縮小していく。</a:t>
              </a:r>
            </a:p>
          </p:txBody>
        </p:sp>
        <p:sp>
          <p:nvSpPr>
            <p:cNvPr id="25" name="正方形/長方形 24"/>
            <p:cNvSpPr/>
            <p:nvPr/>
          </p:nvSpPr>
          <p:spPr>
            <a:xfrm>
              <a:off x="125102" y="336979"/>
              <a:ext cx="1274690" cy="1991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メイリオ" panose="020B0604030504040204" pitchFamily="50" charset="-128"/>
                  <a:ea typeface="メイリオ" panose="020B0604030504040204" pitchFamily="50" charset="-128"/>
                </a:rPr>
                <a:t>時期</a:t>
              </a:r>
              <a:endParaRPr kumimoji="1" lang="ja-JP" altLang="en-US" sz="1200" dirty="0">
                <a:latin typeface="メイリオ" panose="020B0604030504040204" pitchFamily="50" charset="-128"/>
                <a:ea typeface="メイリオ" panose="020B0604030504040204" pitchFamily="50" charset="-128"/>
              </a:endParaRPr>
            </a:p>
          </p:txBody>
        </p:sp>
        <p:sp>
          <p:nvSpPr>
            <p:cNvPr id="26" name="正方形/長方形 25"/>
            <p:cNvSpPr/>
            <p:nvPr/>
          </p:nvSpPr>
          <p:spPr>
            <a:xfrm>
              <a:off x="1446196" y="336979"/>
              <a:ext cx="3825699" cy="1991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情勢</a:t>
              </a:r>
            </a:p>
          </p:txBody>
        </p:sp>
        <p:sp>
          <p:nvSpPr>
            <p:cNvPr id="27" name="正方形/長方形 26"/>
            <p:cNvSpPr/>
            <p:nvPr/>
          </p:nvSpPr>
          <p:spPr>
            <a:xfrm>
              <a:off x="5316668" y="336979"/>
              <a:ext cx="3825699" cy="1991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私の行動変容</a:t>
              </a:r>
            </a:p>
          </p:txBody>
        </p:sp>
      </p:grpSp>
      <p:sp>
        <p:nvSpPr>
          <p:cNvPr id="29" name="テキスト ボックス 28"/>
          <p:cNvSpPr txBox="1"/>
          <p:nvPr/>
        </p:nvSpPr>
        <p:spPr>
          <a:xfrm>
            <a:off x="2453489" y="9204"/>
            <a:ext cx="5341545"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新型コロナウィルスによる行動</a:t>
            </a:r>
            <a:r>
              <a:rPr kumimoji="1" lang="ja-JP" altLang="en-US" dirty="0" smtClean="0">
                <a:latin typeface="メイリオ" panose="020B0604030504040204" pitchFamily="50" charset="-128"/>
                <a:ea typeface="メイリオ" panose="020B0604030504040204" pitchFamily="50" charset="-128"/>
              </a:rPr>
              <a:t>変容（相澤）</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99495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00555" y="133943"/>
            <a:ext cx="5531562"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平和の危機、新しいフェーズの世界観</a:t>
            </a:r>
            <a:endParaRPr kumimoji="1" lang="ja-JP" altLang="en-US"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212500" y="531681"/>
            <a:ext cx="8583770" cy="6340197"/>
          </a:xfrm>
          <a:prstGeom prst="rect">
            <a:avLst/>
          </a:prstGeom>
        </p:spPr>
        <p:txBody>
          <a:bodyPr wrap="square">
            <a:spAutoFit/>
          </a:bodyPr>
          <a:lstStyle/>
          <a:p>
            <a:pPr algn="just">
              <a:spcAft>
                <a:spcPts val="0"/>
              </a:spcAft>
            </a:pP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辞書</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の上では「平和」とは戦争、論争がない状態のことである。現代の日本は生死を伴う戦争、論争がありません。一方で現代社会はストレス社会であったり、最近では</a:t>
            </a:r>
            <a:r>
              <a:rPr lang="ja-JP" altLang="ja-JP" sz="1400" b="1" dirty="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不寛容社会</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と</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言われたり</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す</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る</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それ</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はなぜでしょうか</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？結論</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から言えば、</a:t>
            </a:r>
            <a:r>
              <a:rPr lang="ja-JP" altLang="ja-JP" sz="14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平和の中にいると、平和を感じにくく</a:t>
            </a:r>
            <a:r>
              <a:rPr lang="ja-JP" altLang="ja-JP" sz="1400" b="1"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な</a:t>
            </a:r>
            <a:r>
              <a:rPr lang="ja-JP" altLang="en-US" sz="1400" b="1"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る</a:t>
            </a:r>
            <a:r>
              <a:rPr lang="ja-JP" altLang="ja-JP" sz="1400" b="1"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生存欲求に危機をないと、欲求が欲望にシフト</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し</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自分</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の幸せに満足せず、幸せになりたいという欲望と嫉妬が</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加速</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し、人との格差やズレが生じ、メンタルダウンになるきっかけとなる。</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　しかし、</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地震等の自然災害のよう</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な急速な危機感</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とは</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異なる</a:t>
            </a:r>
            <a:r>
              <a:rPr lang="ja-JP" altLang="en-US" sz="14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じわじわくる感染病</a:t>
            </a:r>
            <a:r>
              <a:rPr lang="ja-JP" altLang="en-US" sz="14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4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恐怖、見えない敵との戦いの新型コロナウィルスという感染病戦争と向き合うこととなる。</a:t>
            </a:r>
            <a:endParaRPr lang="en-US" altLang="ja-JP" sz="14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　戦後の貧困で何もない時代とは異なり、経済や産業から成り立っている社会からの絶望感、テレビやインターネットを観れば裕福を感じる一方、例えば会社の倒産危機を感じる中小企業の社長の心境、</a:t>
            </a:r>
            <a:r>
              <a:rPr lang="ja-JP" altLang="en-US" sz="14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負のスパイラル（なぜ私が）が加速し、</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今までに味わったことのない社会が存在する。更に、</a:t>
            </a:r>
            <a:r>
              <a:rPr lang="en-US" altLang="ja-JP" sz="14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IT</a:t>
            </a:r>
            <a:r>
              <a:rPr lang="ja-JP" altLang="en-US" sz="14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が加速し、</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AI</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が人間を支配する時代もくるかもしれない。アニメの世界、まるで銀河鉄道</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999</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のように。</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生きるためのライフスタイル（衣食住）に準ずる生活と</a:t>
            </a:r>
            <a:r>
              <a:rPr lang="en-US" altLang="ja-JP"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IT</a:t>
            </a:r>
            <a:r>
              <a:rPr lang="ja-JP" altLang="en-US"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が溢れるテクノロジーの</a:t>
            </a:r>
            <a:r>
              <a:rPr lang="en-US" altLang="ja-JP"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極化の時代が到来することとなるでしょう。</a:t>
            </a:r>
            <a:endParaRPr lang="en-US" altLang="ja-JP"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400" b="1"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rPr>
              <a:t>　そこであなたができること。あなたの役割を考えるいい機会かもしれません。</a:t>
            </a:r>
            <a:endParaRPr lang="en-US" altLang="ja-JP" sz="1400" b="1" dirty="0" smtClean="0">
              <a:solidFill>
                <a:srgbClr val="00206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b="1" dirty="0" smtClean="0">
                <a:latin typeface="メイリオ" panose="020B0604030504040204" pitchFamily="50" charset="-128"/>
                <a:ea typeface="メイリオ" panose="020B0604030504040204" pitchFamily="50" charset="-128"/>
                <a:cs typeface="Times New Roman" panose="02020603050405020304" pitchFamily="18" charset="0"/>
              </a:rPr>
              <a:t>思考変容、行動変容に必要なキーワード</a:t>
            </a:r>
            <a:endParaRPr lang="en-US" altLang="ja-JP" b="1"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①ライフスタイル（衣食住）に必要なもの</a:t>
            </a:r>
            <a:endParaRPr lang="en-US" altLang="ja-JP"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②なくならない職業</a:t>
            </a:r>
            <a:endParaRPr lang="en-US" altLang="ja-JP"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③嗜好品や余暇レジャー産業とのバランス</a:t>
            </a:r>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④自分ができること</a:t>
            </a:r>
            <a:endParaRPr lang="en-US" altLang="ja-JP"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⑤断捨離するもの</a:t>
            </a:r>
            <a:endParaRPr lang="en-US" altLang="ja-JP"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⑥</a:t>
            </a:r>
            <a:r>
              <a:rPr lang="en-US" altLang="ja-JP" dirty="0" smtClean="0">
                <a:latin typeface="メイリオ" panose="020B0604030504040204" pitchFamily="50" charset="-128"/>
                <a:ea typeface="メイリオ" panose="020B0604030504040204" pitchFamily="50" charset="-128"/>
                <a:cs typeface="Times New Roman" panose="02020603050405020304" pitchFamily="18" charset="0"/>
              </a:rPr>
              <a:t>AI</a:t>
            </a: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や</a:t>
            </a:r>
            <a:r>
              <a:rPr lang="en-US" altLang="ja-JP" dirty="0" smtClean="0">
                <a:latin typeface="メイリオ" panose="020B0604030504040204" pitchFamily="50" charset="-128"/>
                <a:ea typeface="メイリオ" panose="020B0604030504040204" pitchFamily="50" charset="-128"/>
                <a:cs typeface="Times New Roman" panose="02020603050405020304" pitchFamily="18" charset="0"/>
              </a:rPr>
              <a:t>IOT</a:t>
            </a:r>
            <a:r>
              <a:rPr lang="ja-JP" altLang="en-US" dirty="0" smtClean="0">
                <a:latin typeface="メイリオ" panose="020B0604030504040204" pitchFamily="50" charset="-128"/>
                <a:ea typeface="メイリオ" panose="020B0604030504040204" pitchFamily="50" charset="-128"/>
                <a:cs typeface="Times New Roman" panose="02020603050405020304" pitchFamily="18" charset="0"/>
              </a:rPr>
              <a:t>のスキル</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94270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706613" y="183216"/>
            <a:ext cx="6406499"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ライフスタイルでの必要なサービス及び</a:t>
            </a:r>
            <a:r>
              <a:rPr kumimoji="1" lang="ja-JP" altLang="en-US" dirty="0" smtClean="0">
                <a:latin typeface="メイリオ" panose="020B0604030504040204" pitchFamily="50" charset="-128"/>
                <a:ea typeface="メイリオ" panose="020B0604030504040204" pitchFamily="50" charset="-128"/>
              </a:rPr>
              <a:t>ビジネス（相澤）</a:t>
            </a:r>
            <a:endParaRPr kumimoji="1" lang="ja-JP" altLang="en-US" dirty="0">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1227160" y="998030"/>
            <a:ext cx="7178514" cy="5270665"/>
            <a:chOff x="1364312" y="715226"/>
            <a:chExt cx="7178514" cy="5270665"/>
          </a:xfrm>
        </p:grpSpPr>
        <p:cxnSp>
          <p:nvCxnSpPr>
            <p:cNvPr id="3" name="直線コネクタ 2"/>
            <p:cNvCxnSpPr/>
            <p:nvPr/>
          </p:nvCxnSpPr>
          <p:spPr>
            <a:xfrm>
              <a:off x="1846907" y="2833735"/>
              <a:ext cx="6083929" cy="452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flipV="1">
              <a:off x="4744016" y="715226"/>
              <a:ext cx="19614" cy="4581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006974" y="715226"/>
              <a:ext cx="2091350" cy="369332"/>
            </a:xfrm>
            <a:prstGeom prst="rect">
              <a:avLst/>
            </a:prstGeom>
            <a:noFill/>
          </p:spPr>
          <p:txBody>
            <a:bodyPr wrap="square" rtlCol="0">
              <a:spAutoFit/>
            </a:bodyPr>
            <a:lstStyle/>
            <a:p>
              <a:r>
                <a:rPr kumimoji="1" lang="ja-JP" altLang="en-US" b="1" dirty="0"/>
                <a:t>嗜好品</a:t>
              </a:r>
            </a:p>
          </p:txBody>
        </p:sp>
        <p:sp>
          <p:nvSpPr>
            <p:cNvPr id="11" name="円/楕円 10"/>
            <p:cNvSpPr/>
            <p:nvPr/>
          </p:nvSpPr>
          <p:spPr>
            <a:xfrm>
              <a:off x="3998612" y="2272420"/>
              <a:ext cx="1530036" cy="121316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ライフ</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スタイル</a:t>
              </a:r>
            </a:p>
          </p:txBody>
        </p:sp>
        <p:sp>
          <p:nvSpPr>
            <p:cNvPr id="12" name="テキスト ボックス 11"/>
            <p:cNvSpPr txBox="1"/>
            <p:nvPr/>
          </p:nvSpPr>
          <p:spPr>
            <a:xfrm>
              <a:off x="2039669" y="715226"/>
              <a:ext cx="2321460" cy="369332"/>
            </a:xfrm>
            <a:prstGeom prst="rect">
              <a:avLst/>
            </a:prstGeom>
            <a:noFill/>
          </p:spPr>
          <p:txBody>
            <a:bodyPr wrap="square" rtlCol="0">
              <a:spAutoFit/>
            </a:bodyPr>
            <a:lstStyle/>
            <a:p>
              <a:r>
                <a:rPr lang="ja-JP" altLang="en-US" b="1" dirty="0"/>
                <a:t>食に関わるビジネス</a:t>
              </a:r>
              <a:endParaRPr kumimoji="1" lang="ja-JP" altLang="en-US" b="1" dirty="0"/>
            </a:p>
          </p:txBody>
        </p:sp>
        <p:sp>
          <p:nvSpPr>
            <p:cNvPr id="13" name="テキスト ボックス 12"/>
            <p:cNvSpPr txBox="1"/>
            <p:nvPr/>
          </p:nvSpPr>
          <p:spPr>
            <a:xfrm>
              <a:off x="1364312" y="2827257"/>
              <a:ext cx="2706984" cy="646331"/>
            </a:xfrm>
            <a:prstGeom prst="rect">
              <a:avLst/>
            </a:prstGeom>
            <a:noFill/>
          </p:spPr>
          <p:txBody>
            <a:bodyPr wrap="square" rtlCol="0">
              <a:spAutoFit/>
            </a:bodyPr>
            <a:lstStyle/>
            <a:p>
              <a:pPr algn="ctr"/>
              <a:r>
                <a:rPr kumimoji="1" lang="ja-JP" altLang="en-US" b="1" dirty="0"/>
                <a:t>生活必需品及びサービス（ビジネス）</a:t>
              </a:r>
            </a:p>
          </p:txBody>
        </p:sp>
        <p:sp>
          <p:nvSpPr>
            <p:cNvPr id="14" name="テキスト ボックス 13"/>
            <p:cNvSpPr txBox="1"/>
            <p:nvPr/>
          </p:nvSpPr>
          <p:spPr>
            <a:xfrm>
              <a:off x="5518969" y="2936538"/>
              <a:ext cx="3023857"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余暇ビジネス・癒し</a:t>
              </a:r>
            </a:p>
          </p:txBody>
        </p:sp>
        <p:sp>
          <p:nvSpPr>
            <p:cNvPr id="15" name="テキスト ボックス 14"/>
            <p:cNvSpPr txBox="1"/>
            <p:nvPr/>
          </p:nvSpPr>
          <p:spPr>
            <a:xfrm>
              <a:off x="1560470" y="1171460"/>
              <a:ext cx="3193353" cy="1384995"/>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健康的食材</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・即席食品</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・野菜</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・料理</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農業</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水</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・三大栄養素</a:t>
              </a:r>
              <a:r>
                <a:rPr lang="en-US" altLang="ja-JP" sz="120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ビタミン・ミネラル</a:t>
              </a:r>
              <a:endParaRPr kumimoji="1" lang="ja-JP" altLang="en-US" sz="12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4969594" y="1078325"/>
              <a:ext cx="3332764" cy="1015663"/>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酒</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rPr>
                <a:t>コーヒー</a:t>
              </a:r>
              <a:r>
                <a:rPr kumimoji="1" lang="ja-JP" altLang="en-US" sz="1200" dirty="0">
                  <a:latin typeface="メイリオ" panose="020B0604030504040204" pitchFamily="50" charset="-128"/>
                  <a:ea typeface="メイリオ" panose="020B0604030504040204" pitchFamily="50" charset="-128"/>
                </a:rPr>
                <a:t>・お茶</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・お菓子</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・ケーキなどの</a:t>
              </a:r>
              <a:r>
                <a:rPr kumimoji="1" lang="ja-JP" altLang="en-US" sz="1200" dirty="0" smtClean="0">
                  <a:latin typeface="メイリオ" panose="020B0604030504040204" pitchFamily="50" charset="-128"/>
                  <a:ea typeface="メイリオ" panose="020B0604030504040204" pitchFamily="50" charset="-128"/>
                </a:rPr>
                <a:t>デザート</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・流行り（ヒット）の商品（例：タピオカ）</a:t>
              </a:r>
              <a:endParaRPr kumimoji="1" lang="ja-JP" altLang="en-US" sz="1200"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4969595" y="3473588"/>
              <a:ext cx="3193353" cy="2123658"/>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・居酒屋</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イベント</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旅行</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・コンサート・映画</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・ショッピングモール</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・ファッション</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・エステ等の</a:t>
              </a:r>
              <a:r>
                <a:rPr kumimoji="1" lang="ja-JP" altLang="en-US" sz="1200" dirty="0">
                  <a:latin typeface="メイリオ" panose="020B0604030504040204" pitchFamily="50" charset="-128"/>
                  <a:ea typeface="メイリオ" panose="020B0604030504040204" pitchFamily="50" charset="-128"/>
                </a:rPr>
                <a:t>美容</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・スポーツジム・観戦</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ホテル</a:t>
              </a:r>
              <a:r>
                <a:rPr lang="ja-JP" altLang="en-US" sz="1200" dirty="0">
                  <a:latin typeface="メイリオ" panose="020B0604030504040204" pitchFamily="50" charset="-128"/>
                  <a:ea typeface="メイリオ" panose="020B0604030504040204" pitchFamily="50" charset="-128"/>
                </a:rPr>
                <a:t>・温泉</a:t>
              </a:r>
              <a:endParaRPr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550663" y="3492901"/>
              <a:ext cx="3338208" cy="2492990"/>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・住居及びそれに伴う製品</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・食堂・</a:t>
              </a:r>
              <a:r>
                <a:rPr kumimoji="1" lang="ja-JP" altLang="en-US" sz="1200" dirty="0">
                  <a:solidFill>
                    <a:srgbClr val="FF0000"/>
                  </a:solidFill>
                  <a:latin typeface="メイリオ" panose="020B0604030504040204" pitchFamily="50" charset="-128"/>
                  <a:ea typeface="メイリオ" panose="020B0604030504040204" pitchFamily="50" charset="-128"/>
                </a:rPr>
                <a:t>レストラン</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・結婚式</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・病院や</a:t>
              </a:r>
              <a:r>
                <a:rPr kumimoji="1" lang="ja-JP" altLang="en-US" sz="1200" dirty="0">
                  <a:solidFill>
                    <a:srgbClr val="FF0000"/>
                  </a:solidFill>
                  <a:latin typeface="メイリオ" panose="020B0604030504040204" pitchFamily="50" charset="-128"/>
                  <a:ea typeface="メイリオ" panose="020B0604030504040204" pitchFamily="50" charset="-128"/>
                </a:rPr>
                <a:t>メンタル的サービス</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・移動</a:t>
              </a:r>
              <a:r>
                <a:rPr lang="ja-JP" altLang="en-US" sz="1200" dirty="0" smtClean="0">
                  <a:solidFill>
                    <a:srgbClr val="FF0000"/>
                  </a:solidFill>
                  <a:latin typeface="メイリオ" panose="020B0604030504040204" pitchFamily="50" charset="-128"/>
                  <a:ea typeface="メイリオ" panose="020B0604030504040204" pitchFamily="50" charset="-128"/>
                </a:rPr>
                <a:t>手段（車・飛行機等）付随する者</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・通信などの情報</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en-US" altLang="ja-JP" sz="1200" dirty="0">
                  <a:solidFill>
                    <a:srgbClr val="FF0000"/>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教育</a:t>
              </a:r>
              <a:r>
                <a:rPr lang="en-US" altLang="ja-JP" sz="1200" dirty="0">
                  <a:solidFill>
                    <a:srgbClr val="FF0000"/>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学問に伴う組織（学校）やツール</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・スーパーマーケット</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・必要最低限の衣服</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化粧品</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・郵送</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a:t>
              </a:r>
              <a:r>
                <a:rPr kumimoji="1" lang="en-US" altLang="ja-JP" sz="1200" dirty="0" smtClean="0">
                  <a:solidFill>
                    <a:srgbClr val="FF0000"/>
                  </a:solidFill>
                  <a:latin typeface="メイリオ" panose="020B0604030504040204" pitchFamily="50" charset="-128"/>
                  <a:ea typeface="メイリオ" panose="020B0604030504040204" pitchFamily="50" charset="-128"/>
                </a:rPr>
                <a:t>IT</a:t>
              </a:r>
            </a:p>
            <a:p>
              <a:r>
                <a:rPr lang="ja-JP" altLang="en-US" sz="1200" dirty="0" smtClean="0">
                  <a:latin typeface="メイリオ" panose="020B0604030504040204" pitchFamily="50" charset="-128"/>
                  <a:ea typeface="メイリオ" panose="020B0604030504040204" pitchFamily="50" charset="-128"/>
                </a:rPr>
                <a:t>・行政・政治</a:t>
              </a:r>
              <a:endParaRPr kumimoji="1" lang="ja-JP" altLang="en-US" sz="1200" dirty="0">
                <a:latin typeface="メイリオ" panose="020B0604030504040204" pitchFamily="50" charset="-128"/>
                <a:ea typeface="メイリオ" panose="020B0604030504040204" pitchFamily="50" charset="-128"/>
              </a:endParaRPr>
            </a:p>
          </p:txBody>
        </p:sp>
      </p:grpSp>
      <p:sp>
        <p:nvSpPr>
          <p:cNvPr id="19" name="テキスト ボックス 18"/>
          <p:cNvSpPr txBox="1"/>
          <p:nvPr/>
        </p:nvSpPr>
        <p:spPr>
          <a:xfrm>
            <a:off x="3526381" y="6140396"/>
            <a:ext cx="2531401" cy="646331"/>
          </a:xfrm>
          <a:prstGeom prst="rect">
            <a:avLst/>
          </a:prstGeom>
          <a:noFill/>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お金の価値と必要性</a:t>
            </a:r>
            <a:endParaRPr kumimoji="1" lang="en-US" altLang="ja-JP" dirty="0" smtClean="0">
              <a:latin typeface="メイリオ" panose="020B0604030504040204" pitchFamily="50" charset="-128"/>
              <a:ea typeface="メイリオ" panose="020B0604030504040204" pitchFamily="50" charset="-128"/>
            </a:endParaRPr>
          </a:p>
          <a:p>
            <a:pPr algn="ctr"/>
            <a:r>
              <a:rPr lang="ja-JP" altLang="en-US" dirty="0" smtClean="0">
                <a:latin typeface="メイリオ" panose="020B0604030504040204" pitchFamily="50" charset="-128"/>
                <a:ea typeface="メイリオ" panose="020B0604030504040204" pitchFamily="50" charset="-128"/>
              </a:rPr>
              <a:t>士農工商の意味</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0316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258840" y="228615"/>
            <a:ext cx="320510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自分と帰属の</a:t>
            </a:r>
            <a:r>
              <a:rPr kumimoji="1" lang="ja-JP" altLang="en-US" dirty="0" smtClean="0">
                <a:latin typeface="メイリオ" panose="020B0604030504040204" pitchFamily="50" charset="-128"/>
                <a:ea typeface="メイリオ" panose="020B0604030504040204" pitchFamily="50" charset="-128"/>
              </a:rPr>
              <a:t>役割（相澤）</a:t>
            </a:r>
            <a:endParaRPr kumimoji="1" lang="ja-JP" altLang="en-US" dirty="0">
              <a:latin typeface="メイリオ" panose="020B0604030504040204" pitchFamily="50" charset="-128"/>
              <a:ea typeface="メイリオ" panose="020B0604030504040204" pitchFamily="50" charset="-128"/>
            </a:endParaRPr>
          </a:p>
        </p:txBody>
      </p:sp>
      <p:grpSp>
        <p:nvGrpSpPr>
          <p:cNvPr id="21" name="グループ化 20"/>
          <p:cNvGrpSpPr/>
          <p:nvPr/>
        </p:nvGrpSpPr>
        <p:grpSpPr>
          <a:xfrm>
            <a:off x="1162726" y="980968"/>
            <a:ext cx="7450428" cy="4581051"/>
            <a:chOff x="1383611" y="715226"/>
            <a:chExt cx="7450428" cy="4581051"/>
          </a:xfrm>
        </p:grpSpPr>
        <p:cxnSp>
          <p:nvCxnSpPr>
            <p:cNvPr id="3" name="直線コネクタ 2"/>
            <p:cNvCxnSpPr/>
            <p:nvPr/>
          </p:nvCxnSpPr>
          <p:spPr>
            <a:xfrm>
              <a:off x="1846907" y="2833735"/>
              <a:ext cx="6083929" cy="452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flipV="1">
              <a:off x="4744016" y="715226"/>
              <a:ext cx="19614" cy="4581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528648" y="715226"/>
              <a:ext cx="2091350"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不安に思うこと</a:t>
              </a:r>
            </a:p>
          </p:txBody>
        </p:sp>
        <p:sp>
          <p:nvSpPr>
            <p:cNvPr id="11" name="円/楕円 10"/>
            <p:cNvSpPr/>
            <p:nvPr/>
          </p:nvSpPr>
          <p:spPr>
            <a:xfrm>
              <a:off x="3998612" y="2272420"/>
              <a:ext cx="1530036" cy="121316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新型コロナウィルス</a:t>
              </a:r>
            </a:p>
          </p:txBody>
        </p:sp>
        <p:sp>
          <p:nvSpPr>
            <p:cNvPr id="12" name="テキスト ボックス 11"/>
            <p:cNvSpPr txBox="1"/>
            <p:nvPr/>
          </p:nvSpPr>
          <p:spPr>
            <a:xfrm>
              <a:off x="2192446" y="715226"/>
              <a:ext cx="2091350"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自分ができること</a:t>
              </a:r>
            </a:p>
          </p:txBody>
        </p:sp>
        <p:sp>
          <p:nvSpPr>
            <p:cNvPr id="13" name="テキスト ボックス 12"/>
            <p:cNvSpPr txBox="1"/>
            <p:nvPr/>
          </p:nvSpPr>
          <p:spPr>
            <a:xfrm>
              <a:off x="1383611" y="2927152"/>
              <a:ext cx="3078298"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会社</a:t>
              </a:r>
              <a:r>
                <a:rPr kumimoji="1" lang="en-US" altLang="ja-JP" b="1"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帰属</a:t>
              </a:r>
              <a:r>
                <a:rPr kumimoji="1" lang="en-US" altLang="ja-JP" b="1"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が</a:t>
              </a:r>
              <a:r>
                <a:rPr kumimoji="1" lang="ja-JP" altLang="en-US" b="1" dirty="0">
                  <a:latin typeface="メイリオ" panose="020B0604030504040204" pitchFamily="50" charset="-128"/>
                  <a:ea typeface="メイリオ" panose="020B0604030504040204" pitchFamily="50" charset="-128"/>
                </a:rPr>
                <a:t>できるこ</a:t>
              </a:r>
              <a:r>
                <a:rPr lang="ja-JP" altLang="en-US" b="1" dirty="0">
                  <a:latin typeface="メイリオ" panose="020B0604030504040204" pitchFamily="50" charset="-128"/>
                  <a:ea typeface="メイリオ" panose="020B0604030504040204" pitchFamily="50" charset="-128"/>
                </a:rPr>
                <a:t>と</a:t>
              </a:r>
              <a:endParaRPr kumimoji="1" lang="ja-JP" altLang="en-US"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437480" y="3005751"/>
              <a:ext cx="3396559"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会社</a:t>
              </a:r>
              <a:r>
                <a:rPr kumimoji="1" lang="en-US" altLang="ja-JP" b="1"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帰属</a:t>
              </a:r>
              <a:r>
                <a:rPr lang="en-US" altLang="ja-JP" b="1" dirty="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が</a:t>
              </a:r>
              <a:r>
                <a:rPr kumimoji="1" lang="ja-JP" altLang="en-US" b="1" dirty="0">
                  <a:latin typeface="メイリオ" panose="020B0604030504040204" pitchFamily="50" charset="-128"/>
                  <a:ea typeface="メイリオ" panose="020B0604030504040204" pitchFamily="50" charset="-128"/>
                </a:rPr>
                <a:t>不安に思うこと</a:t>
              </a:r>
            </a:p>
          </p:txBody>
        </p:sp>
        <p:sp>
          <p:nvSpPr>
            <p:cNvPr id="17" name="テキスト ボックス 16"/>
            <p:cNvSpPr txBox="1"/>
            <p:nvPr/>
          </p:nvSpPr>
          <p:spPr>
            <a:xfrm>
              <a:off x="1435608" y="1159136"/>
              <a:ext cx="3193353" cy="1200329"/>
            </a:xfrm>
            <a:prstGeom prst="rect">
              <a:avLst/>
            </a:prstGeom>
            <a:noFill/>
          </p:spPr>
          <p:txBody>
            <a:bodyPr wrap="square" rtlCol="0">
              <a:spAutoFit/>
            </a:bodyPr>
            <a:lstStyle/>
            <a:p>
              <a:r>
                <a:rPr lang="ja-JP" altLang="en-US" sz="1200" dirty="0">
                  <a:solidFill>
                    <a:srgbClr val="FF0000"/>
                  </a:solidFill>
                  <a:latin typeface="メイリオ" panose="020B0604030504040204" pitchFamily="50" charset="-128"/>
                  <a:ea typeface="メイリオ" panose="020B0604030504040204" pitchFamily="50" charset="-128"/>
                </a:rPr>
                <a:t>・メンタルトレーナースキル向上</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・ストーリーテーラー</a:t>
              </a:r>
              <a:r>
                <a:rPr kumimoji="1" lang="ja-JP" altLang="en-US" sz="1200" dirty="0">
                  <a:latin typeface="メイリオ" panose="020B0604030504040204" pitchFamily="50" charset="-128"/>
                  <a:ea typeface="メイリオ" panose="020B0604030504040204" pitchFamily="50" charset="-128"/>
                </a:rPr>
                <a:t>へのスキルアップ</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・農業のスキル</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・更なるスキルアップのための知識向上</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・家族サービス</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・経費削減</a:t>
              </a:r>
            </a:p>
          </p:txBody>
        </p:sp>
        <p:sp>
          <p:nvSpPr>
            <p:cNvPr id="18" name="テキスト ボックス 17"/>
            <p:cNvSpPr txBox="1"/>
            <p:nvPr/>
          </p:nvSpPr>
          <p:spPr>
            <a:xfrm>
              <a:off x="1435608" y="3446689"/>
              <a:ext cx="2634558" cy="1569660"/>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・資金調達</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・収束した時のビジネスビジョン</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a:t>
              </a:r>
              <a:r>
                <a:rPr lang="en-US" altLang="ja-JP" sz="1200" dirty="0">
                  <a:solidFill>
                    <a:srgbClr val="FF0000"/>
                  </a:solidFill>
                  <a:latin typeface="メイリオ" panose="020B0604030504040204" pitchFamily="50" charset="-128"/>
                  <a:ea typeface="メイリオ" panose="020B0604030504040204" pitchFamily="50" charset="-128"/>
                </a:rPr>
                <a:t>6</a:t>
              </a:r>
              <a:r>
                <a:rPr lang="ja-JP" altLang="en-US" sz="1200" dirty="0">
                  <a:solidFill>
                    <a:srgbClr val="FF0000"/>
                  </a:solidFill>
                  <a:latin typeface="メイリオ" panose="020B0604030504040204" pitchFamily="50" charset="-128"/>
                  <a:ea typeface="メイリオ" panose="020B0604030504040204" pitchFamily="50" charset="-128"/>
                </a:rPr>
                <a:t>次産業とメンタルの統合</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・相澤ワールドの確立</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・経費削減</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・本社移転</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・終息した時の営業と提案書の準備</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・メンタルサポート</a:t>
              </a:r>
              <a:endParaRPr kumimoji="1" lang="ja-JP" altLang="en-US" sz="12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5088152" y="1153880"/>
              <a:ext cx="3193353" cy="1015663"/>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・家族の財政</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・会社の見通し</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・自分のスキルが必要とされるか</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・子供のメンタルの持続化（多少）</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・世界情勢・日本情勢の不安</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088152" y="3501832"/>
              <a:ext cx="3550468" cy="1200329"/>
            </a:xfrm>
            <a:prstGeom prst="rect">
              <a:avLst/>
            </a:prstGeom>
            <a:noFill/>
          </p:spPr>
          <p:txBody>
            <a:bodyPr wrap="square" rtlCol="0">
              <a:spAutoFit/>
            </a:bodyPr>
            <a:lstStyle/>
            <a:p>
              <a:r>
                <a:rPr kumimoji="1" lang="ja-JP" altLang="en-US" sz="1200" dirty="0">
                  <a:solidFill>
                    <a:srgbClr val="FF0000"/>
                  </a:solidFill>
                  <a:latin typeface="メイリオ" panose="020B0604030504040204" pitchFamily="50" charset="-128"/>
                  <a:ea typeface="メイリオ" panose="020B0604030504040204" pitchFamily="50" charset="-128"/>
                </a:rPr>
                <a:t>・宿泊施設の見通し</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・世界情勢と日本情勢、沖縄のビジネスモデル</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・今後のビジネスビジョンと資金のバランス</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・人材不足</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・相澤ワールドの必要性</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・本社移転の場所</a:t>
              </a:r>
            </a:p>
          </p:txBody>
        </p:sp>
      </p:grpSp>
    </p:spTree>
    <p:extLst>
      <p:ext uri="{BB962C8B-B14F-4D97-AF65-F5344CB8AC3E}">
        <p14:creationId xmlns:p14="http://schemas.microsoft.com/office/powerpoint/2010/main" val="2338457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659088" y="330952"/>
            <a:ext cx="4541936"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行動</a:t>
            </a:r>
            <a:r>
              <a:rPr lang="ja-JP" altLang="en-US" dirty="0" smtClean="0">
                <a:latin typeface="メイリオ" panose="020B0604030504040204" pitchFamily="50" charset="-128"/>
                <a:ea typeface="メイリオ" panose="020B0604030504040204" pitchFamily="50" charset="-128"/>
              </a:rPr>
              <a:t>したこと、今後の見通し（相澤）</a:t>
            </a:r>
            <a:endParaRPr kumimoji="1" lang="ja-JP" altLang="en-US" dirty="0">
              <a:latin typeface="メイリオ" panose="020B0604030504040204" pitchFamily="50" charset="-128"/>
              <a:ea typeface="メイリオ" panose="020B0604030504040204" pitchFamily="50" charset="-128"/>
            </a:endParaRPr>
          </a:p>
        </p:txBody>
      </p:sp>
      <p:grpSp>
        <p:nvGrpSpPr>
          <p:cNvPr id="21" name="グループ化 20"/>
          <p:cNvGrpSpPr/>
          <p:nvPr/>
        </p:nvGrpSpPr>
        <p:grpSpPr>
          <a:xfrm>
            <a:off x="1404167" y="1076933"/>
            <a:ext cx="7495137" cy="4581051"/>
            <a:chOff x="1535697" y="715226"/>
            <a:chExt cx="7495137" cy="4581051"/>
          </a:xfrm>
        </p:grpSpPr>
        <p:cxnSp>
          <p:nvCxnSpPr>
            <p:cNvPr id="3" name="直線コネクタ 2"/>
            <p:cNvCxnSpPr/>
            <p:nvPr/>
          </p:nvCxnSpPr>
          <p:spPr>
            <a:xfrm>
              <a:off x="1846907" y="2833735"/>
              <a:ext cx="6083929" cy="452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flipV="1">
              <a:off x="4744016" y="715226"/>
              <a:ext cx="19614" cy="4581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528648" y="715226"/>
              <a:ext cx="2091350"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自粛したこと</a:t>
              </a:r>
              <a:endParaRPr kumimoji="1" lang="ja-JP" altLang="en-US" b="1" dirty="0">
                <a:latin typeface="メイリオ" panose="020B0604030504040204" pitchFamily="50" charset="-128"/>
                <a:ea typeface="メイリオ" panose="020B0604030504040204" pitchFamily="50" charset="-128"/>
              </a:endParaRPr>
            </a:p>
          </p:txBody>
        </p:sp>
        <p:sp>
          <p:nvSpPr>
            <p:cNvPr id="11" name="円/楕円 10"/>
            <p:cNvSpPr/>
            <p:nvPr/>
          </p:nvSpPr>
          <p:spPr>
            <a:xfrm>
              <a:off x="3998612" y="2272420"/>
              <a:ext cx="1530036" cy="121316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新型</a:t>
              </a:r>
              <a:r>
                <a:rPr kumimoji="1" lang="ja-JP" altLang="en-US" sz="1400" b="1" dirty="0" smtClean="0">
                  <a:latin typeface="メイリオ" panose="020B0604030504040204" pitchFamily="50" charset="-128"/>
                  <a:ea typeface="メイリオ" panose="020B0604030504040204" pitchFamily="50" charset="-128"/>
                </a:rPr>
                <a:t>コロナウィルス</a:t>
              </a:r>
              <a:endParaRPr kumimoji="1" lang="en-US" altLang="ja-JP" sz="1400" b="1" dirty="0" smtClean="0">
                <a:latin typeface="メイリオ" panose="020B0604030504040204" pitchFamily="50" charset="-128"/>
                <a:ea typeface="メイリオ" panose="020B0604030504040204" pitchFamily="50" charset="-128"/>
              </a:endParaRPr>
            </a:p>
            <a:p>
              <a:pPr algn="ctr"/>
              <a:r>
                <a:rPr lang="ja-JP" altLang="en-US" sz="1400" b="1" dirty="0">
                  <a:latin typeface="メイリオ" panose="020B0604030504040204" pitchFamily="50" charset="-128"/>
                  <a:ea typeface="メイリオ" panose="020B0604030504040204" pitchFamily="50" charset="-128"/>
                </a:rPr>
                <a:t>後</a:t>
              </a:r>
              <a:endParaRPr kumimoji="1" lang="ja-JP" altLang="en-US" sz="1400" b="1"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2192446" y="715226"/>
              <a:ext cx="2091350"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行動したこと</a:t>
              </a:r>
              <a:endParaRPr kumimoji="1" lang="ja-JP" altLang="en-US"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810573" y="2929944"/>
              <a:ext cx="3078298" cy="369332"/>
            </a:xfrm>
            <a:prstGeom prst="rect">
              <a:avLst/>
            </a:prstGeom>
            <a:noFill/>
          </p:spPr>
          <p:txBody>
            <a:bodyPr wrap="square" rtlCol="0">
              <a:spAutoFit/>
            </a:bodyPr>
            <a:lstStyle/>
            <a:p>
              <a:r>
                <a:rPr lang="ja-JP" altLang="en-US" b="1" dirty="0" smtClean="0">
                  <a:latin typeface="メイリオ" panose="020B0604030504040204" pitchFamily="50" charset="-128"/>
                  <a:ea typeface="メイリオ" panose="020B0604030504040204" pitchFamily="50" charset="-128"/>
                </a:rPr>
                <a:t>終息後の営業活動</a:t>
              </a:r>
              <a:endParaRPr kumimoji="1" lang="ja-JP" altLang="en-US"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634275" y="2985069"/>
              <a:ext cx="3396559"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終息後の断捨離</a:t>
              </a:r>
              <a:endParaRPr kumimoji="1" lang="ja-JP" altLang="en-US"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535697" y="1076925"/>
              <a:ext cx="3193353" cy="1754326"/>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・畑仕事</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・企画書を作成</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・ホームページ作業と</a:t>
              </a:r>
              <a:r>
                <a:rPr lang="en-US" altLang="ja-JP" sz="1200" dirty="0" smtClean="0">
                  <a:latin typeface="メイリオ" panose="020B0604030504040204" pitchFamily="50" charset="-128"/>
                  <a:ea typeface="メイリオ" panose="020B0604030504040204" pitchFamily="50" charset="-128"/>
                </a:rPr>
                <a:t>SNS</a:t>
              </a:r>
              <a:r>
                <a:rPr lang="ja-JP" altLang="en-US" sz="1200" dirty="0" smtClean="0">
                  <a:latin typeface="メイリオ" panose="020B0604030504040204" pitchFamily="50" charset="-128"/>
                  <a:ea typeface="メイリオ" panose="020B0604030504040204" pitchFamily="50" charset="-128"/>
                </a:rPr>
                <a:t>投稿</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・資金調達</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・南城市の事業へのアプローチ</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・給付金申請</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・移転の準備</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・ストリートテーラーの道の勉強</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・セルフモニタリング構築</a:t>
              </a:r>
              <a:endParaRPr kumimoji="1" lang="ja-JP" altLang="en-US" sz="12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535697" y="3354401"/>
              <a:ext cx="2634558" cy="1938992"/>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6</a:t>
              </a:r>
              <a:r>
                <a:rPr lang="ja-JP" altLang="en-US" sz="1200" dirty="0" smtClean="0">
                  <a:latin typeface="メイリオ" panose="020B0604030504040204" pitchFamily="50" charset="-128"/>
                  <a:ea typeface="メイリオ" panose="020B0604030504040204" pitchFamily="50" charset="-128"/>
                </a:rPr>
                <a:t>次産業とメンタル療法ビジネス</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・ダイアナアプローチ</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・県外営業</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・延期になったツアーの営業</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・南城市の事業のアプローチ</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・人材雇用（財政のよる）</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・県内企業研修の営業</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・南城市行政の県外視察営業</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・ハレクラニ商品販売</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HP</a:t>
              </a: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SNS</a:t>
              </a:r>
              <a:r>
                <a:rPr kumimoji="1" lang="ja-JP" altLang="en-US" sz="1200" dirty="0" smtClean="0">
                  <a:latin typeface="メイリオ" panose="020B0604030504040204" pitchFamily="50" charset="-128"/>
                  <a:ea typeface="メイリオ" panose="020B0604030504040204" pitchFamily="50" charset="-128"/>
                </a:rPr>
                <a:t>販促</a:t>
              </a:r>
              <a:endParaRPr kumimoji="1" lang="ja-JP" altLang="en-US" sz="12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5082246" y="1079724"/>
              <a:ext cx="3193353" cy="1200329"/>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・経費削減（本社移転・民泊解約）</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・携帯電話の見直し</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・接待等・会合の自粛</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・会社より家で勤務</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・営業活動</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・荷物整理</a:t>
              </a:r>
              <a:endParaRPr lang="en-US" altLang="ja-JP" sz="12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082246" y="3440317"/>
              <a:ext cx="2973146" cy="830997"/>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・本社機能と自宅併用</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・光熱費削減</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・旅行部門委託へ（財政による）</a:t>
              </a:r>
              <a:endParaRPr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72216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2" name="直線矢印コネクタ 91"/>
          <p:cNvCxnSpPr/>
          <p:nvPr/>
        </p:nvCxnSpPr>
        <p:spPr>
          <a:xfrm flipH="1">
            <a:off x="3763049" y="4110901"/>
            <a:ext cx="563737" cy="780830"/>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a:off x="4960078" y="4126003"/>
            <a:ext cx="501461" cy="765728"/>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flipV="1">
            <a:off x="4980647" y="2470161"/>
            <a:ext cx="514465" cy="736679"/>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flipH="1" flipV="1">
            <a:off x="3714056" y="2470161"/>
            <a:ext cx="612730" cy="736679"/>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6" name="グループ化 65"/>
          <p:cNvGrpSpPr/>
          <p:nvPr/>
        </p:nvGrpSpPr>
        <p:grpSpPr>
          <a:xfrm>
            <a:off x="276895" y="708336"/>
            <a:ext cx="8622407" cy="6027315"/>
            <a:chOff x="328410" y="463637"/>
            <a:chExt cx="8350879" cy="5589431"/>
          </a:xfrm>
        </p:grpSpPr>
        <p:grpSp>
          <p:nvGrpSpPr>
            <p:cNvPr id="56" name="グループ化 55"/>
            <p:cNvGrpSpPr/>
            <p:nvPr/>
          </p:nvGrpSpPr>
          <p:grpSpPr>
            <a:xfrm>
              <a:off x="328410" y="463637"/>
              <a:ext cx="8350879" cy="5589431"/>
              <a:chOff x="328410" y="463637"/>
              <a:chExt cx="8350879" cy="5589431"/>
            </a:xfrm>
          </p:grpSpPr>
          <p:grpSp>
            <p:nvGrpSpPr>
              <p:cNvPr id="14" name="グループ化 13"/>
              <p:cNvGrpSpPr/>
              <p:nvPr/>
            </p:nvGrpSpPr>
            <p:grpSpPr>
              <a:xfrm>
                <a:off x="328410" y="463637"/>
                <a:ext cx="8350878" cy="3464405"/>
                <a:chOff x="328410" y="463637"/>
                <a:chExt cx="8350878" cy="3464405"/>
              </a:xfrm>
            </p:grpSpPr>
            <p:sp>
              <p:nvSpPr>
                <p:cNvPr id="3" name="円/楕円 2"/>
                <p:cNvSpPr/>
                <p:nvPr/>
              </p:nvSpPr>
              <p:spPr>
                <a:xfrm>
                  <a:off x="3797926" y="2756064"/>
                  <a:ext cx="1558883" cy="117197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メンタル</a:t>
                  </a:r>
                  <a:endParaRPr kumimoji="1" lang="en-US" altLang="ja-JP" dirty="0">
                    <a:latin typeface="メイリオ" panose="020B0604030504040204" pitchFamily="50" charset="-128"/>
                    <a:ea typeface="メイリオ" panose="020B0604030504040204" pitchFamily="50" charset="-128"/>
                  </a:endParaRPr>
                </a:p>
                <a:p>
                  <a:pPr algn="ctr"/>
                  <a:r>
                    <a:rPr lang="ja-JP" altLang="en-US" dirty="0">
                      <a:latin typeface="メイリオ" panose="020B0604030504040204" pitchFamily="50" charset="-128"/>
                      <a:ea typeface="メイリオ" panose="020B0604030504040204" pitchFamily="50" charset="-128"/>
                    </a:rPr>
                    <a:t>療法</a:t>
                  </a:r>
                  <a:endParaRPr kumimoji="1" lang="ja-JP" altLang="en-US"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334849" y="1133337"/>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一次産業の発展</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en-US" altLang="ja-JP" sz="1400" dirty="0">
                      <a:solidFill>
                        <a:schemeClr val="tx1"/>
                      </a:solidFill>
                      <a:latin typeface="メイリオ" panose="020B0604030504040204" pitchFamily="50" charset="-128"/>
                      <a:ea typeface="メイリオ" panose="020B0604030504040204" pitchFamily="50" charset="-128"/>
                    </a:rPr>
                    <a:t>70</a:t>
                  </a:r>
                  <a:r>
                    <a:rPr lang="ja-JP" altLang="en-US" sz="1400" dirty="0">
                      <a:solidFill>
                        <a:schemeClr val="tx1"/>
                      </a:solidFill>
                      <a:latin typeface="メイリオ" panose="020B0604030504040204" pitchFamily="50" charset="-128"/>
                      <a:ea typeface="メイリオ" panose="020B0604030504040204" pitchFamily="50" charset="-128"/>
                    </a:rPr>
                    <a:t>坪</a:t>
                  </a:r>
                  <a:r>
                    <a:rPr lang="en-US" altLang="ja-JP" sz="1400" dirty="0">
                      <a:solidFill>
                        <a:schemeClr val="tx1"/>
                      </a:solidFill>
                      <a:latin typeface="メイリオ" panose="020B0604030504040204" pitchFamily="50" charset="-128"/>
                      <a:ea typeface="メイリオ" panose="020B0604030504040204" pitchFamily="50" charset="-128"/>
                    </a:rPr>
                    <a:t>×4</a:t>
                  </a:r>
                  <a:r>
                    <a:rPr lang="ja-JP" altLang="en-US" sz="1400" dirty="0">
                      <a:solidFill>
                        <a:schemeClr val="tx1"/>
                      </a:solidFill>
                      <a:latin typeface="メイリオ" panose="020B0604030504040204" pitchFamily="50" charset="-128"/>
                      <a:ea typeface="メイリオ" panose="020B0604030504040204" pitchFamily="50" charset="-128"/>
                    </a:rPr>
                    <a:t>ハウス</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夏</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オクラ</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冬</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トマト･キュウリ</a:t>
                  </a:r>
                  <a:r>
                    <a:rPr kumimoji="1" lang="ja-JP" altLang="en-US" sz="1400" dirty="0">
                      <a:solidFill>
                        <a:schemeClr val="tx1"/>
                      </a:solidFill>
                      <a:latin typeface="メイリオ" panose="020B0604030504040204" pitchFamily="50" charset="-128"/>
                      <a:ea typeface="メイリオ" panose="020B0604030504040204" pitchFamily="50" charset="-128"/>
                    </a:rPr>
                    <a:t>など今後面積も広げていく</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農業の関心を高め若手の雇用増進に繋げる</a:t>
                  </a:r>
                </a:p>
              </p:txBody>
            </p:sp>
            <p:sp>
              <p:nvSpPr>
                <p:cNvPr id="9" name="正方形/長方形 8"/>
                <p:cNvSpPr/>
                <p:nvPr/>
              </p:nvSpPr>
              <p:spPr>
                <a:xfrm>
                  <a:off x="328410" y="463640"/>
                  <a:ext cx="3290550" cy="3348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農業</a:t>
                  </a:r>
                </a:p>
              </p:txBody>
            </p:sp>
            <p:sp>
              <p:nvSpPr>
                <p:cNvPr id="10" name="正方形/長方形 9"/>
                <p:cNvSpPr/>
                <p:nvPr/>
              </p:nvSpPr>
              <p:spPr>
                <a:xfrm>
                  <a:off x="5382299" y="463637"/>
                  <a:ext cx="3296988" cy="3348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聖地リトリート</a:t>
                  </a:r>
                </a:p>
              </p:txBody>
            </p:sp>
            <p:sp>
              <p:nvSpPr>
                <p:cNvPr id="11" name="正方形/長方形 10"/>
                <p:cNvSpPr/>
                <p:nvPr/>
              </p:nvSpPr>
              <p:spPr>
                <a:xfrm>
                  <a:off x="328410" y="3412879"/>
                  <a:ext cx="3290550" cy="3348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加工商品</a:t>
                  </a:r>
                  <a:endParaRPr kumimoji="1" lang="ja-JP" altLang="en-US" dirty="0"/>
                </a:p>
              </p:txBody>
            </p:sp>
            <p:sp>
              <p:nvSpPr>
                <p:cNvPr id="13" name="正方形/長方形 12"/>
                <p:cNvSpPr/>
                <p:nvPr/>
              </p:nvSpPr>
              <p:spPr>
                <a:xfrm>
                  <a:off x="5382300" y="3424305"/>
                  <a:ext cx="3296988" cy="3348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レストラン・宿泊</a:t>
                  </a:r>
                </a:p>
              </p:txBody>
            </p:sp>
          </p:grpSp>
          <p:sp>
            <p:nvSpPr>
              <p:cNvPr id="16" name="正方形/長方形 15"/>
              <p:cNvSpPr/>
              <p:nvPr/>
            </p:nvSpPr>
            <p:spPr>
              <a:xfrm>
                <a:off x="1983346" y="1133336"/>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dirty="0">
                    <a:solidFill>
                      <a:schemeClr val="tx1"/>
                    </a:solidFill>
                    <a:latin typeface="メイリオ" panose="020B0604030504040204" pitchFamily="50" charset="-128"/>
                    <a:ea typeface="メイリオ" panose="020B0604030504040204" pitchFamily="50" charset="-128"/>
                  </a:rPr>
                  <a:t>森田療法の実現</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何もしない</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軽作業</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重作業</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心理療法や企業研修を行うには最適なプログラム</a:t>
                </a:r>
              </a:p>
            </p:txBody>
          </p:sp>
          <p:sp>
            <p:nvSpPr>
              <p:cNvPr id="49" name="正方形/長方形 48"/>
              <p:cNvSpPr/>
              <p:nvPr/>
            </p:nvSpPr>
            <p:spPr>
              <a:xfrm>
                <a:off x="334848" y="4095477"/>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農産物を使った</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加工商品開発</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（例えば）</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おくらチップス</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トマトジュース</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等</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83342" y="4095477"/>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ウェルネス商品</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（免疫上げる）</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オクラは整腸作用や、抗発ガン作用や免疫賦活作用があるとされる</a:t>
                </a:r>
                <a:r>
                  <a:rPr lang="en-US" altLang="ja-JP" sz="1400" dirty="0">
                    <a:solidFill>
                      <a:schemeClr val="tx1"/>
                    </a:solidFill>
                    <a:latin typeface="メイリオ" panose="020B0604030504040204" pitchFamily="50" charset="-128"/>
                    <a:ea typeface="メイリオ" panose="020B0604030504040204" pitchFamily="50" charset="-128"/>
                  </a:rPr>
                  <a:t>β</a:t>
                </a:r>
                <a:r>
                  <a:rPr lang="ja-JP" altLang="en-US" sz="1400" dirty="0">
                    <a:solidFill>
                      <a:schemeClr val="tx1"/>
                    </a:solidFill>
                    <a:latin typeface="メイリオ" panose="020B0604030504040204" pitchFamily="50" charset="-128"/>
                    <a:ea typeface="メイリオ" panose="020B0604030504040204" pitchFamily="50" charset="-128"/>
                  </a:rPr>
                  <a:t>カロテンが、レタスの</a:t>
                </a:r>
                <a:r>
                  <a:rPr lang="en-US" altLang="ja-JP" sz="1400" dirty="0">
                    <a:solidFill>
                      <a:schemeClr val="tx1"/>
                    </a:solidFill>
                    <a:latin typeface="メイリオ" panose="020B0604030504040204" pitchFamily="50" charset="-128"/>
                    <a:ea typeface="メイリオ" panose="020B0604030504040204" pitchFamily="50" charset="-128"/>
                  </a:rPr>
                  <a:t>3</a:t>
                </a:r>
                <a:r>
                  <a:rPr lang="ja-JP" altLang="en-US" sz="1400" dirty="0">
                    <a:solidFill>
                      <a:schemeClr val="tx1"/>
                    </a:solidFill>
                    <a:latin typeface="メイリオ" panose="020B0604030504040204" pitchFamily="50" charset="-128"/>
                    <a:ea typeface="メイリオ" panose="020B0604030504040204" pitchFamily="50" charset="-128"/>
                  </a:rPr>
                  <a:t>倍以上も含まれています。</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5395176" y="1133336"/>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エコミュージアム等の取り組みに貢献し、地域の宝を再認識、住みやすい場所を定着させ、継承意識を高めることで人口流出離れを防ぐ。</a:t>
                </a:r>
              </a:p>
            </p:txBody>
          </p:sp>
          <p:sp>
            <p:nvSpPr>
              <p:cNvPr id="52" name="正方形/長方形 51"/>
              <p:cNvSpPr/>
              <p:nvPr/>
            </p:nvSpPr>
            <p:spPr>
              <a:xfrm>
                <a:off x="7043670" y="1133336"/>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dirty="0">
                    <a:solidFill>
                      <a:schemeClr val="tx1"/>
                    </a:solidFill>
                    <a:latin typeface="メイリオ" panose="020B0604030504040204" pitchFamily="50" charset="-128"/>
                    <a:ea typeface="メイリオ" panose="020B0604030504040204" pitchFamily="50" charset="-128"/>
                  </a:rPr>
                  <a:t>ヤハラヅカサ</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垣花樋川</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玉城グスクなど</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過去・未来・現在</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など時空を旅するリトリート</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メンタルトレーナー</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ストリートテーラー</a:t>
                </a:r>
              </a:p>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3" name="正方形/長方形 52"/>
              <p:cNvSpPr/>
              <p:nvPr/>
            </p:nvSpPr>
            <p:spPr>
              <a:xfrm>
                <a:off x="5395176" y="4095477"/>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地域との連携を図ることで経済効果を図る。</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観光客の増加、地域の娯楽にも活用することで市全体の活性化にもつながる</a:t>
                </a:r>
              </a:p>
            </p:txBody>
          </p:sp>
          <p:sp>
            <p:nvSpPr>
              <p:cNvPr id="54" name="正方形/長方形 53"/>
              <p:cNvSpPr/>
              <p:nvPr/>
            </p:nvSpPr>
            <p:spPr>
              <a:xfrm>
                <a:off x="7043670" y="4095477"/>
                <a:ext cx="1635619" cy="1957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旅行等で「一時的癒しはできるが」サスティナブルな療法はできない。</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最低でも</a:t>
                </a:r>
                <a:r>
                  <a:rPr lang="en-US" altLang="ja-JP" sz="1400" dirty="0">
                    <a:solidFill>
                      <a:schemeClr val="tx1"/>
                    </a:solidFill>
                    <a:latin typeface="メイリオ" panose="020B0604030504040204" pitchFamily="50" charset="-128"/>
                    <a:ea typeface="メイリオ" panose="020B0604030504040204" pitchFamily="50" charset="-128"/>
                  </a:rPr>
                  <a:t>1</a:t>
                </a:r>
                <a:r>
                  <a:rPr lang="ja-JP" altLang="en-US" sz="1400" dirty="0">
                    <a:solidFill>
                      <a:schemeClr val="tx1"/>
                    </a:solidFill>
                    <a:latin typeface="メイリオ" panose="020B0604030504040204" pitchFamily="50" charset="-128"/>
                    <a:ea typeface="メイリオ" panose="020B0604030504040204" pitchFamily="50" charset="-128"/>
                  </a:rPr>
                  <a:t>週間をベースに中期、長期滞在をして行動変容を促す援助を行う</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grpSp>
        <p:sp>
          <p:nvSpPr>
            <p:cNvPr id="57" name="正方形/長方形 56"/>
            <p:cNvSpPr/>
            <p:nvPr/>
          </p:nvSpPr>
          <p:spPr>
            <a:xfrm>
              <a:off x="334848" y="798488"/>
              <a:ext cx="1648494"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地域活性化</a:t>
              </a:r>
            </a:p>
          </p:txBody>
        </p:sp>
        <p:sp>
          <p:nvSpPr>
            <p:cNvPr id="58" name="正方形/長方形 57"/>
            <p:cNvSpPr/>
            <p:nvPr/>
          </p:nvSpPr>
          <p:spPr>
            <a:xfrm>
              <a:off x="1970465" y="798483"/>
              <a:ext cx="1648495"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癒しの提供</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60" name="正方形/長方形 59"/>
            <p:cNvSpPr/>
            <p:nvPr/>
          </p:nvSpPr>
          <p:spPr>
            <a:xfrm>
              <a:off x="334851" y="3760622"/>
              <a:ext cx="1648494"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地域活性化</a:t>
              </a:r>
            </a:p>
          </p:txBody>
        </p:sp>
        <p:sp>
          <p:nvSpPr>
            <p:cNvPr id="61" name="正方形/長方形 60"/>
            <p:cNvSpPr/>
            <p:nvPr/>
          </p:nvSpPr>
          <p:spPr>
            <a:xfrm>
              <a:off x="1970468" y="3760617"/>
              <a:ext cx="1648495"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癒しの提供</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5395177" y="804926"/>
              <a:ext cx="1648494"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地域活性化</a:t>
              </a:r>
            </a:p>
          </p:txBody>
        </p:sp>
        <p:sp>
          <p:nvSpPr>
            <p:cNvPr id="63" name="正方形/長方形 62"/>
            <p:cNvSpPr/>
            <p:nvPr/>
          </p:nvSpPr>
          <p:spPr>
            <a:xfrm>
              <a:off x="7030794" y="804921"/>
              <a:ext cx="1648495"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癒しの提供</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64" name="正方形/長方形 63"/>
            <p:cNvSpPr/>
            <p:nvPr/>
          </p:nvSpPr>
          <p:spPr>
            <a:xfrm>
              <a:off x="5395176" y="3767062"/>
              <a:ext cx="1648494"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地域活性化</a:t>
              </a:r>
            </a:p>
          </p:txBody>
        </p:sp>
        <p:sp>
          <p:nvSpPr>
            <p:cNvPr id="65" name="正方形/長方形 64"/>
            <p:cNvSpPr/>
            <p:nvPr/>
          </p:nvSpPr>
          <p:spPr>
            <a:xfrm>
              <a:off x="7030793" y="3767057"/>
              <a:ext cx="1648495" cy="3219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癒しの提供</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grpSp>
      <p:sp>
        <p:nvSpPr>
          <p:cNvPr id="75" name="テキスト ボックス 74"/>
          <p:cNvSpPr txBox="1"/>
          <p:nvPr/>
        </p:nvSpPr>
        <p:spPr>
          <a:xfrm>
            <a:off x="2410446" y="24093"/>
            <a:ext cx="6102185" cy="646331"/>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新型コロナウィルス終息後の</a:t>
            </a:r>
            <a:r>
              <a:rPr kumimoji="1" lang="ja-JP" altLang="en-US" dirty="0" smtClean="0">
                <a:latin typeface="メイリオ" panose="020B0604030504040204" pitchFamily="50" charset="-128"/>
                <a:ea typeface="メイリオ" panose="020B0604030504040204" pitchFamily="50" charset="-128"/>
              </a:rPr>
              <a:t>ビジネスモデル</a:t>
            </a:r>
            <a:endParaRPr kumimoji="1" lang="en-US" altLang="ja-JP" dirty="0" smtClean="0">
              <a:latin typeface="メイリオ" panose="020B0604030504040204" pitchFamily="50" charset="-128"/>
              <a:ea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イーストホームタウン沖縄のミッション</a:t>
            </a:r>
            <a:r>
              <a:rPr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98" name="上下矢印 97"/>
          <p:cNvSpPr/>
          <p:nvPr/>
        </p:nvSpPr>
        <p:spPr>
          <a:xfrm>
            <a:off x="1844123" y="3555337"/>
            <a:ext cx="273390" cy="347169"/>
          </a:xfrm>
          <a:prstGeom prst="up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上下矢印 98"/>
          <p:cNvSpPr/>
          <p:nvPr/>
        </p:nvSpPr>
        <p:spPr>
          <a:xfrm>
            <a:off x="7082280" y="3539631"/>
            <a:ext cx="273390" cy="347169"/>
          </a:xfrm>
          <a:prstGeom prst="up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上下矢印 99"/>
          <p:cNvSpPr/>
          <p:nvPr/>
        </p:nvSpPr>
        <p:spPr>
          <a:xfrm rot="5400000">
            <a:off x="4411413" y="5333243"/>
            <a:ext cx="360017" cy="1171978"/>
          </a:xfrm>
          <a:prstGeom prst="up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上下矢印 100"/>
          <p:cNvSpPr/>
          <p:nvPr/>
        </p:nvSpPr>
        <p:spPr>
          <a:xfrm rot="5400000">
            <a:off x="4426401" y="1036680"/>
            <a:ext cx="360017" cy="1171978"/>
          </a:xfrm>
          <a:prstGeom prst="up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257707" y="2080884"/>
            <a:ext cx="811141" cy="369332"/>
          </a:xfrm>
          <a:prstGeom prst="rect">
            <a:avLst/>
          </a:prstGeom>
          <a:noFill/>
        </p:spPr>
        <p:txBody>
          <a:bodyPr wrap="square" rtlCol="0">
            <a:spAutoFit/>
          </a:bodyPr>
          <a:lstStyle/>
          <a:p>
            <a:r>
              <a:rPr kumimoji="1" lang="ja-JP" altLang="en-US" dirty="0"/>
              <a:t>講師</a:t>
            </a:r>
          </a:p>
        </p:txBody>
      </p:sp>
      <p:sp>
        <p:nvSpPr>
          <p:cNvPr id="36" name="テキスト ボックス 35"/>
          <p:cNvSpPr txBox="1"/>
          <p:nvPr/>
        </p:nvSpPr>
        <p:spPr>
          <a:xfrm>
            <a:off x="4291795" y="4933112"/>
            <a:ext cx="811141" cy="369332"/>
          </a:xfrm>
          <a:prstGeom prst="rect">
            <a:avLst/>
          </a:prstGeom>
          <a:noFill/>
        </p:spPr>
        <p:txBody>
          <a:bodyPr wrap="square" rtlCol="0">
            <a:spAutoFit/>
          </a:bodyPr>
          <a:lstStyle/>
          <a:p>
            <a:r>
              <a:rPr kumimoji="1" lang="ja-JP" altLang="en-US" dirty="0"/>
              <a:t>講師</a:t>
            </a:r>
          </a:p>
        </p:txBody>
      </p:sp>
    </p:spTree>
    <p:extLst>
      <p:ext uri="{BB962C8B-B14F-4D97-AF65-F5344CB8AC3E}">
        <p14:creationId xmlns:p14="http://schemas.microsoft.com/office/powerpoint/2010/main" val="3499770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5579" y="347729"/>
            <a:ext cx="5441324" cy="5441324"/>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
        <p:nvSpPr>
          <p:cNvPr id="3" name="テキスト ボックス 2"/>
          <p:cNvSpPr txBox="1"/>
          <p:nvPr/>
        </p:nvSpPr>
        <p:spPr>
          <a:xfrm>
            <a:off x="1664795" y="6107249"/>
            <a:ext cx="6217076" cy="646331"/>
          </a:xfrm>
          <a:prstGeom prst="rect">
            <a:avLst/>
          </a:prstGeom>
          <a:noFill/>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あなたもこの機会に試してみてください</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きっと思考変容が起きるでしょう。そして行動変容を！</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51511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p:cNvGrpSpPr/>
          <p:nvPr/>
        </p:nvGrpSpPr>
        <p:grpSpPr>
          <a:xfrm>
            <a:off x="125102" y="336979"/>
            <a:ext cx="9018898" cy="6444067"/>
            <a:chOff x="125102" y="336979"/>
            <a:chExt cx="9018898" cy="6444067"/>
          </a:xfrm>
        </p:grpSpPr>
        <p:grpSp>
          <p:nvGrpSpPr>
            <p:cNvPr id="21" name="グループ化 20"/>
            <p:cNvGrpSpPr/>
            <p:nvPr/>
          </p:nvGrpSpPr>
          <p:grpSpPr>
            <a:xfrm>
              <a:off x="125102" y="536155"/>
              <a:ext cx="9018898" cy="5493454"/>
              <a:chOff x="173865" y="554262"/>
              <a:chExt cx="9018898" cy="5493454"/>
            </a:xfrm>
          </p:grpSpPr>
          <p:grpSp>
            <p:nvGrpSpPr>
              <p:cNvPr id="17" name="グループ化 16"/>
              <p:cNvGrpSpPr/>
              <p:nvPr/>
            </p:nvGrpSpPr>
            <p:grpSpPr>
              <a:xfrm>
                <a:off x="173865" y="554262"/>
                <a:ext cx="9018898" cy="4129477"/>
                <a:chOff x="32197" y="1046720"/>
                <a:chExt cx="9018898" cy="3681490"/>
              </a:xfrm>
            </p:grpSpPr>
            <p:grpSp>
              <p:nvGrpSpPr>
                <p:cNvPr id="8" name="グループ化 7"/>
                <p:cNvGrpSpPr/>
                <p:nvPr/>
              </p:nvGrpSpPr>
              <p:grpSpPr>
                <a:xfrm>
                  <a:off x="32197" y="1046720"/>
                  <a:ext cx="9018898" cy="1120126"/>
                  <a:chOff x="57955" y="1046720"/>
                  <a:chExt cx="9367784" cy="1120126"/>
                </a:xfrm>
              </p:grpSpPr>
              <p:sp>
                <p:nvSpPr>
                  <p:cNvPr id="2" name="正方形/長方形 1"/>
                  <p:cNvSpPr/>
                  <p:nvPr/>
                </p:nvSpPr>
                <p:spPr>
                  <a:xfrm>
                    <a:off x="57955" y="1046720"/>
                    <a:ext cx="1324000" cy="4889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2019</a:t>
                    </a:r>
                    <a:r>
                      <a:rPr kumimoji="1" lang="ja-JP" altLang="en-US" sz="1050" dirty="0">
                        <a:solidFill>
                          <a:schemeClr val="tx1"/>
                        </a:solidFill>
                        <a:latin typeface="メイリオ" panose="020B0604030504040204" pitchFamily="50" charset="-128"/>
                        <a:ea typeface="メイリオ" panose="020B0604030504040204" pitchFamily="50" charset="-128"/>
                      </a:rPr>
                      <a:t>年</a:t>
                    </a:r>
                    <a:r>
                      <a:rPr kumimoji="1" lang="en-US" altLang="ja-JP" sz="1050" dirty="0">
                        <a:solidFill>
                          <a:schemeClr val="tx1"/>
                        </a:solidFill>
                        <a:latin typeface="メイリオ" panose="020B0604030504040204" pitchFamily="50" charset="-128"/>
                        <a:ea typeface="メイリオ" panose="020B0604030504040204" pitchFamily="50" charset="-128"/>
                      </a:rPr>
                      <a:t>11</a:t>
                    </a:r>
                    <a:r>
                      <a:rPr kumimoji="1" lang="ja-JP" altLang="en-US" sz="1050" dirty="0">
                        <a:solidFill>
                          <a:schemeClr val="tx1"/>
                        </a:solidFill>
                        <a:latin typeface="メイリオ" panose="020B0604030504040204" pitchFamily="50" charset="-128"/>
                        <a:ea typeface="メイリオ" panose="020B0604030504040204" pitchFamily="50" charset="-128"/>
                      </a:rPr>
                      <a:t>月下旬から</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月初旬に人から人へ感染</a:t>
                    </a:r>
                  </a:p>
                </p:txBody>
              </p:sp>
              <p:sp>
                <p:nvSpPr>
                  <p:cNvPr id="3" name="正方形/長方形 2"/>
                  <p:cNvSpPr/>
                  <p:nvPr/>
                </p:nvSpPr>
                <p:spPr>
                  <a:xfrm>
                    <a:off x="1428463" y="1046720"/>
                    <a:ext cx="3975384" cy="4889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メイリオ" panose="020B0604030504040204" pitchFamily="50" charset="-128"/>
                        <a:ea typeface="メイリオ" panose="020B0604030504040204" pitchFamily="50" charset="-128"/>
                      </a:rPr>
                      <a:t>発祥地：中国武漢市</a:t>
                    </a:r>
                    <a:r>
                      <a:rPr lang="zh-TW" altLang="en-US" sz="1050" dirty="0">
                        <a:solidFill>
                          <a:schemeClr val="tx1"/>
                        </a:solidFill>
                        <a:latin typeface="メイリオ" panose="020B0604030504040204" pitchFamily="50" charset="-128"/>
                        <a:ea typeface="メイリオ" panose="020B0604030504040204" pitchFamily="50" charset="-128"/>
                      </a:rPr>
                      <a:t>華南海鮮市場</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ウィルスの起源はセンザンコウとコウモリにあるウィルスが組み合わさってできたウィルスが人へ</a:t>
                    </a:r>
                    <a:r>
                      <a:rPr lang="ja-JP" altLang="en-US" sz="1050" dirty="0" smtClean="0">
                        <a:solidFill>
                          <a:schemeClr val="tx1"/>
                        </a:solidFill>
                        <a:latin typeface="メイリオ" panose="020B0604030504040204" pitchFamily="50" charset="-128"/>
                        <a:ea typeface="メイリオ" panose="020B0604030504040204" pitchFamily="50" charset="-128"/>
                      </a:rPr>
                      <a:t>感染</a:t>
                    </a:r>
                    <a:r>
                      <a:rPr lang="ja-JP" altLang="en-US" sz="1050" dirty="0" smtClean="0">
                        <a:solidFill>
                          <a:schemeClr val="tx1"/>
                        </a:solidFill>
                        <a:latin typeface="メイリオ" panose="020B0604030504040204" pitchFamily="50" charset="-128"/>
                        <a:ea typeface="メイリオ" panose="020B0604030504040204" pitchFamily="50" charset="-128"/>
                      </a:rPr>
                      <a:t>したという</a:t>
                    </a:r>
                    <a:r>
                      <a:rPr lang="ja-JP" altLang="en-US" sz="1050" dirty="0" smtClean="0">
                        <a:solidFill>
                          <a:schemeClr val="tx1"/>
                        </a:solidFill>
                        <a:latin typeface="メイリオ" panose="020B0604030504040204" pitchFamily="50" charset="-128"/>
                        <a:ea typeface="メイリオ" panose="020B0604030504040204" pitchFamily="50" charset="-128"/>
                      </a:rPr>
                      <a:t>説</a:t>
                    </a:r>
                    <a:endParaRPr lang="ja-JP" altLang="en-US" sz="1050" dirty="0">
                      <a:solidFill>
                        <a:schemeClr val="tx1"/>
                      </a:solidFill>
                      <a:latin typeface="メイリオ" panose="020B0604030504040204" pitchFamily="50" charset="-128"/>
                      <a:ea typeface="メイリオ" panose="020B0604030504040204" pitchFamily="50" charset="-128"/>
                    </a:endParaRPr>
                  </a:p>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57955" y="1564366"/>
                    <a:ext cx="1324000" cy="602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2019</a:t>
                    </a:r>
                    <a:r>
                      <a:rPr kumimoji="1" lang="ja-JP" altLang="en-US" sz="1050" dirty="0">
                        <a:solidFill>
                          <a:schemeClr val="tx1"/>
                        </a:solidFill>
                        <a:latin typeface="メイリオ" panose="020B0604030504040204" pitchFamily="50" charset="-128"/>
                        <a:ea typeface="メイリオ" panose="020B0604030504040204" pitchFamily="50" charset="-128"/>
                      </a:rPr>
                      <a:t>年</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31</a:t>
                    </a:r>
                    <a:r>
                      <a:rPr kumimoji="1" lang="ja-JP" altLang="en-US" sz="1050" dirty="0">
                        <a:solidFill>
                          <a:schemeClr val="tx1"/>
                        </a:solidFill>
                        <a:latin typeface="メイリオ" panose="020B0604030504040204" pitchFamily="50" charset="-128"/>
                        <a:ea typeface="メイリオ" panose="020B0604030504040204" pitchFamily="50" charset="-128"/>
                      </a:rPr>
                      <a:t>日に報道される。それ以降報道されるようになる</a:t>
                    </a:r>
                  </a:p>
                </p:txBody>
              </p:sp>
              <p:sp>
                <p:nvSpPr>
                  <p:cNvPr id="5" name="正方形/長方形 4"/>
                  <p:cNvSpPr/>
                  <p:nvPr/>
                </p:nvSpPr>
                <p:spPr>
                  <a:xfrm>
                    <a:off x="5450355" y="1046720"/>
                    <a:ext cx="3975384" cy="4889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428463" y="1564366"/>
                    <a:ext cx="3975384" cy="602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11</a:t>
                    </a:r>
                    <a:r>
                      <a:rPr kumimoji="1" lang="ja-JP" altLang="en-US" sz="1050" dirty="0">
                        <a:solidFill>
                          <a:schemeClr val="tx1"/>
                        </a:solidFill>
                        <a:latin typeface="メイリオ" panose="020B0604030504040204" pitchFamily="50" charset="-128"/>
                        <a:ea typeface="メイリオ" panose="020B0604030504040204" pitchFamily="50" charset="-128"/>
                      </a:rPr>
                      <a:t>日中国武漢で</a:t>
                    </a:r>
                    <a:r>
                      <a:rPr kumimoji="1" lang="en-US" altLang="ja-JP" sz="1050" dirty="0">
                        <a:solidFill>
                          <a:schemeClr val="tx1"/>
                        </a:solidFill>
                        <a:latin typeface="メイリオ" panose="020B0604030504040204" pitchFamily="50" charset="-128"/>
                        <a:ea typeface="メイリオ" panose="020B0604030504040204" pitchFamily="50" charset="-128"/>
                      </a:rPr>
                      <a:t>41</a:t>
                    </a:r>
                    <a:r>
                      <a:rPr kumimoji="1" lang="ja-JP" altLang="en-US" sz="1050" dirty="0">
                        <a:solidFill>
                          <a:schemeClr val="tx1"/>
                        </a:solidFill>
                        <a:latin typeface="メイリオ" panose="020B0604030504040204" pitchFamily="50" charset="-128"/>
                        <a:ea typeface="メイリオ" panose="020B0604030504040204" pitchFamily="50" charset="-128"/>
                      </a:rPr>
                      <a:t>人が感染</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名死亡</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ＷＨＯに関する記事は</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8</a:t>
                    </a:r>
                    <a:r>
                      <a:rPr lang="ja-JP" altLang="en-US" sz="1050" dirty="0">
                        <a:solidFill>
                          <a:schemeClr val="tx1"/>
                        </a:solidFill>
                        <a:latin typeface="メイリオ" panose="020B0604030504040204" pitchFamily="50" charset="-128"/>
                        <a:ea typeface="メイリオ" panose="020B0604030504040204" pitchFamily="50" charset="-128"/>
                      </a:rPr>
                      <a:t>日から</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23</a:t>
                    </a:r>
                    <a:r>
                      <a:rPr lang="ja-JP" altLang="en-US" sz="1050" dirty="0">
                        <a:solidFill>
                          <a:schemeClr val="tx1"/>
                        </a:solidFill>
                        <a:latin typeface="メイリオ" panose="020B0604030504040204" pitchFamily="50" charset="-128"/>
                        <a:ea typeface="メイリオ" panose="020B0604030504040204" pitchFamily="50" charset="-128"/>
                      </a:rPr>
                      <a:t>日からより活発化、報道される。</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21</a:t>
                    </a:r>
                    <a:r>
                      <a:rPr kumimoji="1" lang="ja-JP" altLang="en-US" sz="1050" dirty="0">
                        <a:solidFill>
                          <a:schemeClr val="tx1"/>
                        </a:solidFill>
                        <a:latin typeface="メイリオ" panose="020B0604030504040204" pitchFamily="50" charset="-128"/>
                        <a:ea typeface="メイリオ" panose="020B0604030504040204" pitchFamily="50" charset="-128"/>
                      </a:rPr>
                      <a:t>日、日本感染</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人、</a:t>
                    </a:r>
                    <a:r>
                      <a:rPr kumimoji="1" lang="en-US" altLang="ja-JP" sz="1050" dirty="0">
                        <a:solidFill>
                          <a:schemeClr val="tx1"/>
                        </a:solidFill>
                        <a:latin typeface="メイリオ" panose="020B0604030504040204" pitchFamily="50" charset="-128"/>
                        <a:ea typeface="メイリオ" panose="020B0604030504040204" pitchFamily="50" charset="-128"/>
                      </a:rPr>
                      <a:t>25</a:t>
                    </a:r>
                    <a:r>
                      <a:rPr kumimoji="1" lang="ja-JP" altLang="en-US" sz="1050" dirty="0">
                        <a:solidFill>
                          <a:schemeClr val="tx1"/>
                        </a:solidFill>
                        <a:latin typeface="メイリオ" panose="020B0604030504040204" pitchFamily="50" charset="-128"/>
                        <a:ea typeface="メイリオ" panose="020B0604030504040204" pitchFamily="50" charset="-128"/>
                      </a:rPr>
                      <a:t>日には中国</a:t>
                    </a:r>
                    <a:r>
                      <a:rPr kumimoji="1" lang="en-US" altLang="ja-JP" sz="1050" dirty="0">
                        <a:solidFill>
                          <a:schemeClr val="tx1"/>
                        </a:solidFill>
                        <a:latin typeface="メイリオ" panose="020B0604030504040204" pitchFamily="50" charset="-128"/>
                        <a:ea typeface="メイリオ" panose="020B0604030504040204" pitchFamily="50" charset="-128"/>
                      </a:rPr>
                      <a:t>1000</a:t>
                    </a:r>
                    <a:r>
                      <a:rPr kumimoji="1" lang="ja-JP" altLang="en-US" sz="1050" dirty="0">
                        <a:solidFill>
                          <a:schemeClr val="tx1"/>
                        </a:solidFill>
                        <a:latin typeface="メイリオ" panose="020B0604030504040204" pitchFamily="50" charset="-128"/>
                        <a:ea typeface="メイリオ" panose="020B0604030504040204" pitchFamily="50" charset="-128"/>
                      </a:rPr>
                      <a:t>人</a:t>
                    </a:r>
                    <a:r>
                      <a:rPr kumimoji="1" lang="ja-JP" altLang="en-US" sz="1050">
                        <a:solidFill>
                          <a:schemeClr val="tx1"/>
                        </a:solidFill>
                        <a:latin typeface="メイリオ" panose="020B0604030504040204" pitchFamily="50" charset="-128"/>
                        <a:ea typeface="メイリオ" panose="020B0604030504040204" pitchFamily="50" charset="-128"/>
                      </a:rPr>
                      <a:t>感染者超える。</a:t>
                    </a:r>
                    <a:r>
                      <a:rPr kumimoji="1" lang="en-US" altLang="ja-JP" sz="1050">
                        <a:solidFill>
                          <a:schemeClr val="tx1"/>
                        </a:solidFill>
                        <a:latin typeface="メイリオ" panose="020B0604030504040204" pitchFamily="50" charset="-128"/>
                        <a:ea typeface="メイリオ" panose="020B0604030504040204" pitchFamily="50" charset="-128"/>
                      </a:rPr>
                      <a:t>2</a:t>
                    </a:r>
                    <a:r>
                      <a:rPr lang="ja-JP" altLang="en-US" sz="1050">
                        <a:solidFill>
                          <a:schemeClr val="tx1"/>
                        </a:solidFill>
                        <a:latin typeface="メイリオ" panose="020B0604030504040204" pitchFamily="50" charset="-128"/>
                        <a:ea typeface="メイリオ" panose="020B0604030504040204" pitchFamily="50" charset="-128"/>
                      </a:rPr>
                      <a:t>月初旬中国武漢地区閉鎖</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5450355" y="1564366"/>
                    <a:ext cx="3924735" cy="602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pSp>
            <p:grpSp>
              <p:nvGrpSpPr>
                <p:cNvPr id="10" name="グループ化 9"/>
                <p:cNvGrpSpPr/>
                <p:nvPr/>
              </p:nvGrpSpPr>
              <p:grpSpPr>
                <a:xfrm>
                  <a:off x="32197" y="2188857"/>
                  <a:ext cx="8969429" cy="2539353"/>
                  <a:chOff x="57955" y="587527"/>
                  <a:chExt cx="9316402" cy="1465527"/>
                </a:xfrm>
              </p:grpSpPr>
              <p:sp>
                <p:nvSpPr>
                  <p:cNvPr id="11" name="正方形/長方形 10"/>
                  <p:cNvSpPr/>
                  <p:nvPr/>
                </p:nvSpPr>
                <p:spPr>
                  <a:xfrm>
                    <a:off x="57955" y="587527"/>
                    <a:ext cx="1324000" cy="672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2020</a:t>
                    </a:r>
                    <a:r>
                      <a:rPr kumimoji="1" lang="ja-JP" altLang="en-US" sz="1050" dirty="0">
                        <a:solidFill>
                          <a:schemeClr val="tx1"/>
                        </a:solidFill>
                        <a:latin typeface="メイリオ" panose="020B0604030504040204" pitchFamily="50" charset="-128"/>
                        <a:ea typeface="メイリオ" panose="020B0604030504040204" pitchFamily="50" charset="-128"/>
                      </a:rPr>
                      <a:t>年</a:t>
                    </a:r>
                    <a:r>
                      <a:rPr lang="ja-JP" altLang="en-US" sz="1050" dirty="0">
                        <a:solidFill>
                          <a:schemeClr val="tx1"/>
                        </a:solidFill>
                        <a:latin typeface="メイリオ" panose="020B0604030504040204" pitchFamily="50" charset="-128"/>
                        <a:ea typeface="メイリオ" panose="020B0604030504040204" pitchFamily="50" charset="-128"/>
                      </a:rPr>
                      <a:t>２</a:t>
                    </a:r>
                    <a:r>
                      <a:rPr kumimoji="1" lang="ja-JP" altLang="en-US" sz="1050" dirty="0">
                        <a:solidFill>
                          <a:schemeClr val="tx1"/>
                        </a:solidFill>
                        <a:latin typeface="メイリオ" panose="020B0604030504040204" pitchFamily="50" charset="-128"/>
                        <a:ea typeface="メイリオ" panose="020B0604030504040204" pitchFamily="50" charset="-128"/>
                      </a:rPr>
                      <a:t>月から</a:t>
                    </a:r>
                    <a:r>
                      <a:rPr lang="ja-JP" altLang="en-US" sz="1050" dirty="0">
                        <a:solidFill>
                          <a:schemeClr val="tx1"/>
                        </a:solidFill>
                        <a:latin typeface="メイリオ" panose="020B0604030504040204" pitchFamily="50" charset="-128"/>
                        <a:ea typeface="メイリオ" panose="020B0604030504040204" pitchFamily="50" charset="-128"/>
                      </a:rPr>
                      <a:t>クルーズ船からの感染から広がる。</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428463" y="587527"/>
                    <a:ext cx="3975384" cy="672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メイリオ" panose="020B0604030504040204" pitchFamily="50" charset="-128"/>
                        <a:ea typeface="メイリオ" panose="020B0604030504040204" pitchFamily="50" charset="-128"/>
                      </a:rPr>
                      <a:t>ダイアモンドプリンセスは</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25</a:t>
                    </a:r>
                    <a:r>
                      <a:rPr lang="ja-JP" altLang="en-US" sz="1050" dirty="0">
                        <a:solidFill>
                          <a:schemeClr val="tx1"/>
                        </a:solidFill>
                        <a:latin typeface="メイリオ" panose="020B0604030504040204" pitchFamily="50" charset="-128"/>
                        <a:ea typeface="メイリオ" panose="020B0604030504040204" pitchFamily="50" charset="-128"/>
                      </a:rPr>
                      <a:t>日横浜港を出発し、鹿児島、香港、ベトナム、台湾、および沖縄に立ち寄り、</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日に横浜港に帰港、 </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25</a:t>
                    </a:r>
                    <a:r>
                      <a:rPr lang="ja-JP" altLang="en-US" sz="1050" dirty="0">
                        <a:solidFill>
                          <a:schemeClr val="tx1"/>
                        </a:solidFill>
                        <a:latin typeface="メイリオ" panose="020B0604030504040204" pitchFamily="50" charset="-128"/>
                        <a:ea typeface="メイリオ" panose="020B0604030504040204" pitchFamily="50" charset="-128"/>
                      </a:rPr>
                      <a:t>日に香港の感染者がクルーズ船で来日したことから始まり、隔離が始まる。</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日感染</a:t>
                    </a:r>
                    <a:r>
                      <a:rPr lang="en-US" altLang="ja-JP" sz="1050" dirty="0">
                        <a:solidFill>
                          <a:schemeClr val="tx1"/>
                        </a:solidFill>
                        <a:latin typeface="メイリオ" panose="020B0604030504040204" pitchFamily="50" charset="-128"/>
                        <a:ea typeface="メイリオ" panose="020B0604030504040204" pitchFamily="50" charset="-128"/>
                      </a:rPr>
                      <a:t>10</a:t>
                    </a:r>
                    <a:r>
                      <a:rPr lang="ja-JP" altLang="en-US" sz="1050" dirty="0">
                        <a:solidFill>
                          <a:schemeClr val="tx1"/>
                        </a:solidFill>
                        <a:latin typeface="メイリオ" panose="020B0604030504040204" pitchFamily="50" charset="-128"/>
                        <a:ea typeface="メイリオ" panose="020B0604030504040204" pitchFamily="50" charset="-128"/>
                      </a:rPr>
                      <a:t>人その後増え続け、</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週間隔離した後、</a:t>
                    </a:r>
                    <a:r>
                      <a:rPr lang="en-US" altLang="ja-JP" sz="1050" dirty="0">
                        <a:solidFill>
                          <a:schemeClr val="tx1"/>
                        </a:solidFill>
                        <a:latin typeface="メイリオ" panose="020B0604030504040204" pitchFamily="50" charset="-128"/>
                        <a:ea typeface="メイリオ" panose="020B0604030504040204" pitchFamily="50" charset="-128"/>
                      </a:rPr>
                      <a:t>19</a:t>
                    </a:r>
                    <a:r>
                      <a:rPr lang="ja-JP" altLang="en-US" sz="1050" dirty="0">
                        <a:solidFill>
                          <a:schemeClr val="tx1"/>
                        </a:solidFill>
                        <a:latin typeface="メイリオ" panose="020B0604030504040204" pitchFamily="50" charset="-128"/>
                        <a:ea typeface="メイリオ" panose="020B0604030504040204" pitchFamily="50" charset="-128"/>
                      </a:rPr>
                      <a:t>日に下船が始まる。報道が過熱、政府の対応、世界からの批判が殺到。隔離施設にホテル三日月が協力した。中国は</a:t>
                    </a:r>
                    <a:r>
                      <a:rPr lang="en-US" altLang="ja-JP" sz="1050" dirty="0">
                        <a:solidFill>
                          <a:schemeClr val="tx1"/>
                        </a:solidFill>
                        <a:latin typeface="メイリオ" panose="020B0604030504040204" pitchFamily="50" charset="-128"/>
                        <a:ea typeface="メイリオ" panose="020B0604030504040204" pitchFamily="50" charset="-128"/>
                      </a:rPr>
                      <a:t>2</a:t>
                    </a:r>
                    <a:r>
                      <a:rPr lang="ja-JP" altLang="en-US" sz="1050" dirty="0">
                        <a:solidFill>
                          <a:schemeClr val="tx1"/>
                        </a:solidFill>
                        <a:latin typeface="メイリオ" panose="020B0604030504040204" pitchFamily="50" charset="-128"/>
                        <a:ea typeface="メイリオ" panose="020B0604030504040204" pitchFamily="50" charset="-128"/>
                      </a:rPr>
                      <a:t>月</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日</a:t>
                    </a:r>
                    <a:r>
                      <a:rPr lang="en-US" altLang="ja-JP" sz="1050" dirty="0">
                        <a:solidFill>
                          <a:schemeClr val="tx1"/>
                        </a:solidFill>
                        <a:latin typeface="メイリオ" panose="020B0604030504040204" pitchFamily="50" charset="-128"/>
                        <a:ea typeface="メイリオ" panose="020B0604030504040204" pitchFamily="50" charset="-128"/>
                      </a:rPr>
                      <a:t>10000</a:t>
                    </a:r>
                    <a:r>
                      <a:rPr lang="ja-JP" altLang="en-US" sz="1050" dirty="0">
                        <a:solidFill>
                          <a:schemeClr val="tx1"/>
                        </a:solidFill>
                        <a:latin typeface="メイリオ" panose="020B0604030504040204" pitchFamily="50" charset="-128"/>
                        <a:ea typeface="メイリオ" panose="020B0604030504040204" pitchFamily="50" charset="-128"/>
                      </a:rPr>
                      <a:t>人、</a:t>
                    </a:r>
                    <a:r>
                      <a:rPr lang="en-US" altLang="ja-JP" sz="1050" dirty="0">
                        <a:solidFill>
                          <a:schemeClr val="tx1"/>
                        </a:solidFill>
                        <a:latin typeface="メイリオ" panose="020B0604030504040204" pitchFamily="50" charset="-128"/>
                        <a:ea typeface="メイリオ" panose="020B0604030504040204" pitchFamily="50" charset="-128"/>
                      </a:rPr>
                      <a:t>4</a:t>
                    </a:r>
                    <a:r>
                      <a:rPr lang="ja-JP" altLang="en-US" sz="1050" dirty="0">
                        <a:solidFill>
                          <a:schemeClr val="tx1"/>
                        </a:solidFill>
                        <a:latin typeface="メイリオ" panose="020B0604030504040204" pitchFamily="50" charset="-128"/>
                        <a:ea typeface="メイリオ" panose="020B0604030504040204" pitchFamily="50" charset="-128"/>
                      </a:rPr>
                      <a:t>日に</a:t>
                    </a:r>
                    <a:r>
                      <a:rPr lang="en-US" altLang="ja-JP" sz="1050" dirty="0">
                        <a:solidFill>
                          <a:schemeClr val="tx1"/>
                        </a:solidFill>
                        <a:latin typeface="メイリオ" panose="020B0604030504040204" pitchFamily="50" charset="-128"/>
                        <a:ea typeface="メイリオ" panose="020B0604030504040204" pitchFamily="50" charset="-128"/>
                      </a:rPr>
                      <a:t>20000</a:t>
                    </a:r>
                    <a:r>
                      <a:rPr lang="ja-JP" altLang="en-US" sz="1050" dirty="0">
                        <a:solidFill>
                          <a:schemeClr val="tx1"/>
                        </a:solidFill>
                        <a:latin typeface="メイリオ" panose="020B0604030504040204" pitchFamily="50" charset="-128"/>
                        <a:ea typeface="メイリオ" panose="020B0604030504040204" pitchFamily="50" charset="-128"/>
                      </a:rPr>
                      <a:t>人の感染者が倍増する。ここから一気に広がり沖縄感染</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名。</a:t>
                    </a:r>
                    <a:endParaRPr lang="en-US" altLang="ja-JP" sz="1050" dirty="0">
                      <a:solidFill>
                        <a:schemeClr val="tx1"/>
                      </a:solidFill>
                      <a:latin typeface="メイリオ" panose="020B0604030504040204" pitchFamily="50" charset="-128"/>
                      <a:ea typeface="メイリオ" panose="020B0604030504040204" pitchFamily="50" charset="-128"/>
                    </a:endParaRPr>
                  </a:p>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57955" y="1280321"/>
                    <a:ext cx="1324000" cy="7727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メイリオ" panose="020B0604030504040204" pitchFamily="50" charset="-128"/>
                        <a:ea typeface="メイリオ" panose="020B0604030504040204" pitchFamily="50" charset="-128"/>
                      </a:rPr>
                      <a:t>中国及びアジアが感染広がる</a:t>
                    </a:r>
                    <a:endParaRPr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日に日本の学校が休校。一気に自粛ムードが加速する。</a:t>
                    </a:r>
                  </a:p>
                </p:txBody>
              </p:sp>
              <p:sp>
                <p:nvSpPr>
                  <p:cNvPr id="14" name="正方形/長方形 13"/>
                  <p:cNvSpPr/>
                  <p:nvPr/>
                </p:nvSpPr>
                <p:spPr>
                  <a:xfrm>
                    <a:off x="5450351" y="587527"/>
                    <a:ext cx="3924006" cy="672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1428463" y="1280322"/>
                    <a:ext cx="3975384" cy="772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月末に北海道が法的のない「緊急事態宣言」を出す。</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原因はさっぽろ雪まつりが推測される。</a:t>
                    </a:r>
                    <a:endParaRPr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韓国でも</a:t>
                    </a:r>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月初旬、集団感染があり、世界では日本を含むアジアが差別的扱いをされる。渡航禁止等も発令する。学校も</a:t>
                    </a:r>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日から休校</a:t>
                    </a:r>
                    <a:r>
                      <a:rPr lang="ja-JP" altLang="en-US" sz="1050" dirty="0">
                        <a:solidFill>
                          <a:schemeClr val="tx1"/>
                        </a:solidFill>
                        <a:latin typeface="メイリオ" panose="020B0604030504040204" pitchFamily="50" charset="-128"/>
                        <a:ea typeface="メイリオ" panose="020B0604030504040204" pitchFamily="50" charset="-128"/>
                      </a:rPr>
                      <a:t>によりパニックが起こる。</a:t>
                    </a:r>
                    <a:endParaRPr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給食に関わる企業や卒業式自粛や中止など、業者によっては不況が始まる。観光業は停止となりつつ</a:t>
                    </a:r>
                    <a:r>
                      <a:rPr lang="ja-JP" altLang="en-US" sz="1050" dirty="0">
                        <a:solidFill>
                          <a:schemeClr val="tx1"/>
                        </a:solidFill>
                        <a:latin typeface="メイリオ" panose="020B0604030504040204" pitchFamily="50" charset="-128"/>
                        <a:ea typeface="メイリオ" panose="020B0604030504040204" pitchFamily="50" charset="-128"/>
                      </a:rPr>
                      <a:t>あるため、</a:t>
                    </a:r>
                    <a:r>
                      <a:rPr kumimoji="1" lang="ja-JP" altLang="en-US" sz="1050" dirty="0">
                        <a:solidFill>
                          <a:schemeClr val="tx1"/>
                        </a:solidFill>
                        <a:latin typeface="メイリオ" panose="020B0604030504040204" pitchFamily="50" charset="-128"/>
                        <a:ea typeface="メイリオ" panose="020B0604030504040204" pitchFamily="50" charset="-128"/>
                      </a:rPr>
                      <a:t>経済が不安により、融資や給付金など議会で議論、また、オリンピックの延期、中止も騒がれる。</a:t>
                    </a:r>
                  </a:p>
                </p:txBody>
              </p:sp>
              <p:sp>
                <p:nvSpPr>
                  <p:cNvPr id="16" name="正方形/長方形 15"/>
                  <p:cNvSpPr/>
                  <p:nvPr/>
                </p:nvSpPr>
                <p:spPr>
                  <a:xfrm>
                    <a:off x="5450357" y="1280321"/>
                    <a:ext cx="3924000" cy="7727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a:solidFill>
                        <a:schemeClr val="tx1"/>
                      </a:solidFill>
                      <a:latin typeface="メイリオ" panose="020B0604030504040204" pitchFamily="50" charset="-128"/>
                      <a:ea typeface="メイリオ" panose="020B0604030504040204" pitchFamily="50" charset="-128"/>
                    </a:endParaRPr>
                  </a:p>
                </p:txBody>
              </p:sp>
            </p:grpSp>
          </p:grpSp>
          <p:sp>
            <p:nvSpPr>
              <p:cNvPr id="18" name="正方形/長方形 17"/>
              <p:cNvSpPr/>
              <p:nvPr/>
            </p:nvSpPr>
            <p:spPr>
              <a:xfrm>
                <a:off x="174571" y="4724062"/>
                <a:ext cx="1273984" cy="13236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3</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日に</a:t>
                </a:r>
                <a:r>
                  <a:rPr kumimoji="1" lang="en-US" altLang="ja-JP" sz="1050" dirty="0">
                    <a:solidFill>
                      <a:schemeClr val="tx1"/>
                    </a:solidFill>
                    <a:latin typeface="メイリオ" panose="020B0604030504040204" pitchFamily="50" charset="-128"/>
                    <a:ea typeface="メイリオ" panose="020B0604030504040204" pitchFamily="50" charset="-128"/>
                  </a:rPr>
                  <a:t>WHO</a:t>
                </a:r>
              </a:p>
              <a:p>
                <a:r>
                  <a:rPr kumimoji="1" lang="ja-JP" altLang="en-US" sz="1050" dirty="0">
                    <a:solidFill>
                      <a:schemeClr val="tx1"/>
                    </a:solidFill>
                    <a:latin typeface="メイリオ" panose="020B0604030504040204" pitchFamily="50" charset="-128"/>
                    <a:ea typeface="メイリオ" panose="020B0604030504040204" pitchFamily="50" charset="-128"/>
                  </a:rPr>
                  <a:t>パンデミックが発令</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1493331" y="4736216"/>
                <a:ext cx="3827328" cy="131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日にはイタリア感染者</a:t>
                </a:r>
                <a:r>
                  <a:rPr kumimoji="1" lang="en-US" altLang="ja-JP" sz="1050" dirty="0">
                    <a:solidFill>
                      <a:schemeClr val="tx1"/>
                    </a:solidFill>
                    <a:latin typeface="メイリオ" panose="020B0604030504040204" pitchFamily="50" charset="-128"/>
                    <a:ea typeface="メイリオ" panose="020B0604030504040204" pitchFamily="50" charset="-128"/>
                  </a:rPr>
                  <a:t>12</a:t>
                </a:r>
                <a:r>
                  <a:rPr kumimoji="1" lang="ja-JP" altLang="en-US" sz="1050" dirty="0">
                    <a:solidFill>
                      <a:schemeClr val="tx1"/>
                    </a:solidFill>
                    <a:latin typeface="メイリオ" panose="020B0604030504040204" pitchFamily="50" charset="-128"/>
                    <a:ea typeface="メイリオ" panose="020B0604030504040204" pitchFamily="50" charset="-128"/>
                  </a:rPr>
                  <a:t>万人、中国</a:t>
                </a:r>
                <a:r>
                  <a:rPr kumimoji="1" lang="en-US" altLang="ja-JP" sz="1050" dirty="0">
                    <a:solidFill>
                      <a:schemeClr val="tx1"/>
                    </a:solidFill>
                    <a:latin typeface="メイリオ" panose="020B0604030504040204" pitchFamily="50" charset="-128"/>
                    <a:ea typeface="メイリオ" panose="020B0604030504040204" pitchFamily="50" charset="-128"/>
                  </a:rPr>
                  <a:t>8</a:t>
                </a:r>
                <a:r>
                  <a:rPr kumimoji="1" lang="ja-JP" altLang="en-US" sz="1050" dirty="0">
                    <a:solidFill>
                      <a:schemeClr val="tx1"/>
                    </a:solidFill>
                    <a:latin typeface="メイリオ" panose="020B0604030504040204" pitchFamily="50" charset="-128"/>
                    <a:ea typeface="メイリオ" panose="020B0604030504040204" pitchFamily="50" charset="-128"/>
                  </a:rPr>
                  <a:t>万人、死者</a:t>
                </a:r>
                <a:r>
                  <a:rPr kumimoji="1" lang="en-US" altLang="ja-JP" sz="1050" dirty="0">
                    <a:solidFill>
                      <a:schemeClr val="tx1"/>
                    </a:solidFill>
                    <a:latin typeface="メイリオ" panose="020B0604030504040204" pitchFamily="50" charset="-128"/>
                    <a:ea typeface="メイリオ" panose="020B0604030504040204" pitchFamily="50" charset="-128"/>
                  </a:rPr>
                  <a:t>3000</a:t>
                </a:r>
                <a:r>
                  <a:rPr kumimoji="1" lang="ja-JP" altLang="en-US" sz="1050" dirty="0">
                    <a:solidFill>
                      <a:schemeClr val="tx1"/>
                    </a:solidFill>
                    <a:latin typeface="メイリオ" panose="020B0604030504040204" pitchFamily="50" charset="-128"/>
                    <a:ea typeface="メイリオ" panose="020B0604030504040204" pitchFamily="50" charset="-128"/>
                  </a:rPr>
                  <a:t>人イランも</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万人、世界中に感染が広がる。</a:t>
                </a:r>
                <a:r>
                  <a:rPr lang="en-US" altLang="ja-JP" sz="1050" dirty="0">
                    <a:solidFill>
                      <a:schemeClr val="tx1"/>
                    </a:solidFill>
                    <a:latin typeface="メイリオ" panose="020B0604030504040204" pitchFamily="50" charset="-128"/>
                    <a:ea typeface="メイリオ" panose="020B0604030504040204" pitchFamily="50" charset="-128"/>
                  </a:rPr>
                  <a:t>19</a:t>
                </a:r>
                <a:r>
                  <a:rPr lang="ja-JP" altLang="en-US" sz="1050" dirty="0">
                    <a:solidFill>
                      <a:schemeClr val="tx1"/>
                    </a:solidFill>
                    <a:latin typeface="メイリオ" panose="020B0604030504040204" pitchFamily="50" charset="-128"/>
                    <a:ea typeface="メイリオ" panose="020B0604030504040204" pitchFamily="50" charset="-128"/>
                  </a:rPr>
                  <a:t>日にはアメリカの感染者</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万人を超え、世界ではロックダウンが遂行される。緊急事態宣言は</a:t>
                </a:r>
                <a:r>
                  <a:rPr lang="en-US" altLang="ja-JP" sz="1050" dirty="0">
                    <a:solidFill>
                      <a:schemeClr val="tx1"/>
                    </a:solidFill>
                    <a:latin typeface="メイリオ" panose="020B0604030504040204" pitchFamily="50" charset="-128"/>
                    <a:ea typeface="メイリオ" panose="020B0604030504040204" pitchFamily="50" charset="-128"/>
                  </a:rPr>
                  <a:t>9</a:t>
                </a:r>
                <a:r>
                  <a:rPr lang="ja-JP" altLang="en-US" sz="1050" dirty="0">
                    <a:solidFill>
                      <a:schemeClr val="tx1"/>
                    </a:solidFill>
                    <a:latin typeface="メイリオ" panose="020B0604030504040204" pitchFamily="50" charset="-128"/>
                    <a:ea typeface="メイリオ" panose="020B0604030504040204" pitchFamily="50" charset="-128"/>
                  </a:rPr>
                  <a:t>日に法改正、しかしこの時点で発令するに至らない。学校も再開する市町村も出始め、オーバーシュートの可能性は抑えている認識、しかし</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月の三連休の油断で東京の感染者数が増加傾向、</a:t>
                </a:r>
                <a:r>
                  <a:rPr kumimoji="1" lang="en-US" altLang="ja-JP" sz="1050" dirty="0">
                    <a:solidFill>
                      <a:schemeClr val="tx1"/>
                    </a:solidFill>
                    <a:latin typeface="メイリオ" panose="020B0604030504040204" pitchFamily="50" charset="-128"/>
                    <a:ea typeface="メイリオ" panose="020B0604030504040204" pitchFamily="50" charset="-128"/>
                  </a:rPr>
                  <a:t>24</a:t>
                </a:r>
                <a:r>
                  <a:rPr kumimoji="1" lang="ja-JP" altLang="en-US" sz="1050" dirty="0">
                    <a:solidFill>
                      <a:schemeClr val="tx1"/>
                    </a:solidFill>
                    <a:latin typeface="メイリオ" panose="020B0604030504040204" pitchFamily="50" charset="-128"/>
                    <a:ea typeface="メイリオ" panose="020B0604030504040204" pitchFamily="50" charset="-128"/>
                  </a:rPr>
                  <a:t>日にオリンピック延期決定、</a:t>
                </a:r>
                <a:r>
                  <a:rPr lang="ja-JP" altLang="en-US" sz="1050" dirty="0">
                    <a:solidFill>
                      <a:schemeClr val="tx1"/>
                    </a:solidFill>
                    <a:latin typeface="メイリオ" panose="020B0604030504040204" pitchFamily="50" charset="-128"/>
                    <a:ea typeface="メイリオ" panose="020B0604030504040204" pitchFamily="50" charset="-128"/>
                  </a:rPr>
                  <a:t>その後、</a:t>
                </a:r>
                <a:r>
                  <a:rPr kumimoji="1" lang="ja-JP" altLang="en-US" sz="1050" dirty="0">
                    <a:solidFill>
                      <a:schemeClr val="tx1"/>
                    </a:solidFill>
                    <a:latin typeface="メイリオ" panose="020B0604030504040204" pitchFamily="50" charset="-128"/>
                    <a:ea typeface="メイリオ" panose="020B0604030504040204" pitchFamily="50" charset="-128"/>
                  </a:rPr>
                  <a:t>東京都が外出自粛を呼びかける。</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5365431" y="4736215"/>
                <a:ext cx="3778565" cy="13115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pSp>
        <p:sp>
          <p:nvSpPr>
            <p:cNvPr id="22" name="正方形/長方形 21"/>
            <p:cNvSpPr/>
            <p:nvPr/>
          </p:nvSpPr>
          <p:spPr>
            <a:xfrm>
              <a:off x="125808" y="6069932"/>
              <a:ext cx="1273984" cy="7111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メイリオ" panose="020B0604030504040204" pitchFamily="50" charset="-128"/>
                  <a:ea typeface="メイリオ" panose="020B0604030504040204" pitchFamily="50" charset="-128"/>
                </a:rPr>
                <a:t>4</a:t>
              </a:r>
              <a:r>
                <a:rPr kumimoji="1" lang="ja-JP" altLang="en-US" sz="1050" dirty="0">
                  <a:solidFill>
                    <a:schemeClr val="tx1"/>
                  </a:solidFill>
                  <a:latin typeface="メイリオ" panose="020B0604030504040204" pitchFamily="50" charset="-128"/>
                  <a:ea typeface="メイリオ" panose="020B0604030504040204" pitchFamily="50" charset="-128"/>
                </a:rPr>
                <a:t>月</a:t>
              </a:r>
              <a:r>
                <a:rPr kumimoji="1" lang="en-US" altLang="ja-JP" sz="1050" dirty="0">
                  <a:solidFill>
                    <a:schemeClr val="tx1"/>
                  </a:solidFill>
                  <a:latin typeface="メイリオ" panose="020B0604030504040204" pitchFamily="50" charset="-128"/>
                  <a:ea typeface="メイリオ" panose="020B0604030504040204" pitchFamily="50" charset="-128"/>
                </a:rPr>
                <a:t>5</a:t>
              </a:r>
              <a:r>
                <a:rPr kumimoji="1" lang="ja-JP" altLang="en-US" sz="1050" dirty="0">
                  <a:solidFill>
                    <a:schemeClr val="tx1"/>
                  </a:solidFill>
                  <a:latin typeface="メイリオ" panose="020B0604030504040204" pitchFamily="50" charset="-128"/>
                  <a:ea typeface="メイリオ" panose="020B0604030504040204" pitchFamily="50" charset="-128"/>
                </a:rPr>
                <a:t>日に緊急事態宣言を発表する予定</a:t>
              </a:r>
              <a:r>
                <a:rPr kumimoji="1" lang="en-US" altLang="ja-JP" sz="1050" dirty="0">
                  <a:solidFill>
                    <a:schemeClr val="tx1"/>
                  </a:solidFill>
                  <a:latin typeface="メイリオ" panose="020B0604030504040204" pitchFamily="50" charset="-128"/>
                  <a:ea typeface="メイリオ" panose="020B0604030504040204" pitchFamily="50" charset="-128"/>
                </a:rPr>
                <a:t>7</a:t>
              </a:r>
              <a:r>
                <a:rPr kumimoji="1" lang="ja-JP" altLang="en-US" sz="1050" dirty="0">
                  <a:solidFill>
                    <a:schemeClr val="tx1"/>
                  </a:solidFill>
                  <a:latin typeface="メイリオ" panose="020B0604030504040204" pitchFamily="50" charset="-128"/>
                  <a:ea typeface="メイリオ" panose="020B0604030504040204" pitchFamily="50" charset="-128"/>
                </a:rPr>
                <a:t>日</a:t>
              </a:r>
              <a:r>
                <a:rPr lang="ja-JP" altLang="en-US" sz="1050" dirty="0">
                  <a:solidFill>
                    <a:schemeClr val="tx1"/>
                  </a:solidFill>
                  <a:latin typeface="メイリオ" panose="020B0604030504040204" pitchFamily="50" charset="-128"/>
                  <a:ea typeface="メイリオ" panose="020B0604030504040204" pitchFamily="50" charset="-128"/>
                </a:rPr>
                <a:t>に発令</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1444568" y="6072870"/>
              <a:ext cx="3827328" cy="7081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メイリオ" panose="020B0604030504040204" pitchFamily="50" charset="-128"/>
                  <a:ea typeface="メイリオ" panose="020B0604030504040204" pitchFamily="50" charset="-128"/>
                </a:rPr>
                <a:t>東京、神奈川、埼玉、千葉、大阪、兵庫、福岡が対象、外出自粛、仕事はテレワーク、業種による営業停止要請、</a:t>
              </a:r>
              <a:r>
                <a:rPr kumimoji="1" lang="en-US" altLang="ja-JP" sz="1050" dirty="0">
                  <a:solidFill>
                    <a:schemeClr val="tx1"/>
                  </a:solidFill>
                  <a:latin typeface="メイリオ" panose="020B0604030504040204" pitchFamily="50" charset="-128"/>
                  <a:ea typeface="メイリオ" panose="020B0604030504040204" pitchFamily="50" charset="-128"/>
                </a:rPr>
                <a:t>7</a:t>
              </a:r>
              <a:r>
                <a:rPr lang="ja-JP" altLang="en-US" sz="1050" dirty="0">
                  <a:solidFill>
                    <a:schemeClr val="tx1"/>
                  </a:solidFill>
                  <a:latin typeface="メイリオ" panose="020B0604030504040204" pitchFamily="50" charset="-128"/>
                  <a:ea typeface="メイリオ" panose="020B0604030504040204" pitchFamily="50" charset="-128"/>
                </a:rPr>
                <a:t>、</a:t>
              </a:r>
              <a:r>
                <a:rPr kumimoji="1" lang="en-US" altLang="ja-JP" sz="1050" dirty="0">
                  <a:solidFill>
                    <a:schemeClr val="tx1"/>
                  </a:solidFill>
                  <a:latin typeface="メイリオ" panose="020B0604030504040204" pitchFamily="50" charset="-128"/>
                  <a:ea typeface="メイリオ" panose="020B0604030504040204" pitchFamily="50" charset="-128"/>
                </a:rPr>
                <a:t>8</a:t>
              </a:r>
              <a:r>
                <a:rPr kumimoji="1" lang="ja-JP" altLang="en-US" sz="1050" dirty="0">
                  <a:solidFill>
                    <a:schemeClr val="tx1"/>
                  </a:solidFill>
                  <a:latin typeface="メイリオ" panose="020B0604030504040204" pitchFamily="50" charset="-128"/>
                  <a:ea typeface="メイリオ" panose="020B0604030504040204" pitchFamily="50" charset="-128"/>
                </a:rPr>
                <a:t>割の人との接触（密閉・密集・密接）を避ける。オーバーシュートを避ける</a:t>
              </a:r>
              <a:r>
                <a:rPr kumimoji="1" lang="ja-JP" altLang="en-US" sz="1050" dirty="0" smtClean="0">
                  <a:solidFill>
                    <a:schemeClr val="tx1"/>
                  </a:solidFill>
                  <a:latin typeface="メイリオ" panose="020B0604030504040204" pitchFamily="50" charset="-128"/>
                  <a:ea typeface="メイリオ" panose="020B0604030504040204" pitchFamily="50" charset="-128"/>
                </a:rPr>
                <a:t>ため。</a:t>
              </a:r>
              <a:r>
                <a:rPr kumimoji="1" lang="ja-JP" altLang="en-US" sz="1050" dirty="0">
                  <a:solidFill>
                    <a:schemeClr val="tx1"/>
                  </a:solidFill>
                  <a:latin typeface="メイリオ" panose="020B0604030504040204" pitchFamily="50" charset="-128"/>
                  <a:ea typeface="メイリオ" panose="020B0604030504040204" pitchFamily="50" charset="-128"/>
                </a:rPr>
                <a:t>期間</a:t>
              </a:r>
              <a:r>
                <a:rPr kumimoji="1" lang="en-US" altLang="ja-JP" sz="1050" dirty="0">
                  <a:solidFill>
                    <a:schemeClr val="tx1"/>
                  </a:solidFill>
                  <a:latin typeface="メイリオ" panose="020B0604030504040204" pitchFamily="50" charset="-128"/>
                  <a:ea typeface="メイリオ" panose="020B0604030504040204" pitchFamily="50" charset="-128"/>
                </a:rPr>
                <a:t>1</a:t>
              </a:r>
              <a:r>
                <a:rPr kumimoji="1" lang="ja-JP" altLang="en-US" sz="1050" dirty="0">
                  <a:solidFill>
                    <a:schemeClr val="tx1"/>
                  </a:solidFill>
                  <a:latin typeface="メイリオ" panose="020B0604030504040204" pitchFamily="50" charset="-128"/>
                  <a:ea typeface="メイリオ" panose="020B0604030504040204" pitchFamily="50" charset="-128"/>
                </a:rPr>
                <a:t>か</a:t>
              </a:r>
              <a:r>
                <a:rPr lang="ja-JP" altLang="en-US" sz="1050" dirty="0" smtClean="0">
                  <a:solidFill>
                    <a:schemeClr val="tx1"/>
                  </a:solidFill>
                  <a:latin typeface="メイリオ" panose="020B0604030504040204" pitchFamily="50" charset="-128"/>
                  <a:ea typeface="メイリオ" panose="020B0604030504040204" pitchFamily="50" charset="-128"/>
                </a:rPr>
                <a:t>月、沖縄も感染者増加</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5316668" y="6082086"/>
              <a:ext cx="3778565" cy="698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rgbClr val="FF0000"/>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125102" y="336979"/>
              <a:ext cx="1274690" cy="1991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メイリオ" panose="020B0604030504040204" pitchFamily="50" charset="-128"/>
                  <a:ea typeface="メイリオ" panose="020B0604030504040204" pitchFamily="50" charset="-128"/>
                </a:rPr>
                <a:t>時期</a:t>
              </a:r>
              <a:endParaRPr kumimoji="1" lang="ja-JP" altLang="en-US" sz="1200" dirty="0">
                <a:latin typeface="メイリオ" panose="020B0604030504040204" pitchFamily="50" charset="-128"/>
                <a:ea typeface="メイリオ" panose="020B0604030504040204" pitchFamily="50" charset="-128"/>
              </a:endParaRPr>
            </a:p>
          </p:txBody>
        </p:sp>
        <p:sp>
          <p:nvSpPr>
            <p:cNvPr id="26" name="正方形/長方形 25"/>
            <p:cNvSpPr/>
            <p:nvPr/>
          </p:nvSpPr>
          <p:spPr>
            <a:xfrm>
              <a:off x="1446196" y="336979"/>
              <a:ext cx="3825699" cy="1991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情勢</a:t>
              </a:r>
            </a:p>
          </p:txBody>
        </p:sp>
        <p:sp>
          <p:nvSpPr>
            <p:cNvPr id="27" name="正方形/長方形 26"/>
            <p:cNvSpPr/>
            <p:nvPr/>
          </p:nvSpPr>
          <p:spPr>
            <a:xfrm>
              <a:off x="5316668" y="336979"/>
              <a:ext cx="3825699" cy="1991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メイリオ" panose="020B0604030504040204" pitchFamily="50" charset="-128"/>
                  <a:ea typeface="メイリオ" panose="020B0604030504040204" pitchFamily="50" charset="-128"/>
                </a:rPr>
                <a:t>あな</a:t>
              </a:r>
              <a:r>
                <a:rPr lang="ja-JP" altLang="en-US" sz="1200" dirty="0">
                  <a:latin typeface="メイリオ" panose="020B0604030504040204" pitchFamily="50" charset="-128"/>
                  <a:ea typeface="メイリオ" panose="020B0604030504040204" pitchFamily="50" charset="-128"/>
                </a:rPr>
                <a:t>た</a:t>
              </a:r>
              <a:r>
                <a:rPr kumimoji="1" lang="ja-JP" altLang="en-US" sz="1200" dirty="0" smtClean="0">
                  <a:latin typeface="メイリオ" panose="020B0604030504040204" pitchFamily="50" charset="-128"/>
                  <a:ea typeface="メイリオ" panose="020B0604030504040204" pitchFamily="50" charset="-128"/>
                </a:rPr>
                <a:t>の</a:t>
              </a:r>
              <a:r>
                <a:rPr kumimoji="1" lang="ja-JP" altLang="en-US" sz="1200" dirty="0">
                  <a:latin typeface="メイリオ" panose="020B0604030504040204" pitchFamily="50" charset="-128"/>
                  <a:ea typeface="メイリオ" panose="020B0604030504040204" pitchFamily="50" charset="-128"/>
                </a:rPr>
                <a:t>行動変容</a:t>
              </a:r>
            </a:p>
          </p:txBody>
        </p:sp>
      </p:grpSp>
      <p:sp>
        <p:nvSpPr>
          <p:cNvPr id="29" name="テキスト ボックス 28"/>
          <p:cNvSpPr txBox="1"/>
          <p:nvPr/>
        </p:nvSpPr>
        <p:spPr>
          <a:xfrm>
            <a:off x="2453489" y="9204"/>
            <a:ext cx="5341545"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新型コロナウィルスによる行動</a:t>
            </a:r>
            <a:r>
              <a:rPr kumimoji="1" lang="ja-JP" altLang="en-US" dirty="0" smtClean="0">
                <a:latin typeface="メイリオ" panose="020B0604030504040204" pitchFamily="50" charset="-128"/>
                <a:ea typeface="メイリオ" panose="020B0604030504040204" pitchFamily="50" charset="-128"/>
              </a:rPr>
              <a:t>変容（あなた）</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13003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2702</Words>
  <Application>Microsoft Office PowerPoint</Application>
  <PresentationFormat>画面に合わせる (4:3)</PresentationFormat>
  <Paragraphs>324</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ＭＳ Ｐゴシック</vt:lpstr>
      <vt:lpstr>メイリオ</vt:lpstr>
      <vt:lpstr>Arial</vt:lpstr>
      <vt:lpstr>Calibri</vt:lpstr>
      <vt:lpstr>Calibri Light</vt:lpstr>
      <vt:lpstr>Impact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和人 相澤</dc:creator>
  <cp:lastModifiedBy>相澤 和人</cp:lastModifiedBy>
  <cp:revision>17</cp:revision>
  <cp:lastPrinted>2020-04-13T03:25:09Z</cp:lastPrinted>
  <dcterms:created xsi:type="dcterms:W3CDTF">2020-04-13T03:20:27Z</dcterms:created>
  <dcterms:modified xsi:type="dcterms:W3CDTF">2020-04-14T03:22:31Z</dcterms:modified>
</cp:coreProperties>
</file>